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4"/>
  </p:sldMasterIdLst>
  <p:notesMasterIdLst>
    <p:notesMasterId r:id="rId14"/>
  </p:notesMasterIdLst>
  <p:handoutMasterIdLst>
    <p:handoutMasterId r:id="rId15"/>
  </p:handoutMasterIdLst>
  <p:sldIdLst>
    <p:sldId id="410" r:id="rId5"/>
    <p:sldId id="389" r:id="rId6"/>
    <p:sldId id="408" r:id="rId7"/>
    <p:sldId id="397" r:id="rId8"/>
    <p:sldId id="407" r:id="rId9"/>
    <p:sldId id="413" r:id="rId10"/>
    <p:sldId id="412" r:id="rId11"/>
    <p:sldId id="411" r:id="rId12"/>
    <p:sldId id="40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115" d="100"/>
          <a:sy n="115" d="100"/>
        </p:scale>
        <p:origin x="30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01/07/2026</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01/07/2026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A0E28-3314-5ED5-8829-E9512BA9C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BE7A0-956B-9AAD-1AEF-0E8D57682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8704C-5B74-9D88-6F9C-69763E76F8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CE6012-BF0A-7584-11AA-4D82A4A7BBBE}"/>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118068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2272-273E-A633-F4E8-C5DA98170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4960A-8AAB-380F-355A-D9BE15E7C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24ECF-073B-E8A9-0706-FCE148960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C711FE-FEF7-BFF6-433D-AA459A9E3DFD}"/>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31485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1C906-D622-5CBC-ED05-CFC3BE497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9883C-04B8-99BC-4734-0EECD6E2E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296B4-D233-3A77-80E8-EC39C87CC9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CA4EDC-056B-FC39-A374-468C0BBFA87C}"/>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3302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99475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latin typeface="+mn-lt"/>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94A09A9-5501-47C1-A89A-A340965A2BE2}"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0546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192381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9850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2048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453252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4702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4388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97690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2636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958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55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3630036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15457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886286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511504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77926509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5203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10991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latin typeface="+mn-lt"/>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4764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4231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latin typeface="+mn-lt"/>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22779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2429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614733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latin typeface="+mn-lt"/>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9034430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3" r:id="rId19"/>
    <p:sldLayoutId id="2147483735" r:id="rId20"/>
    <p:sldLayoutId id="2147483736" r:id="rId21"/>
    <p:sldLayoutId id="2147483737" r:id="rId22"/>
    <p:sldLayoutId id="2147483738" r:id="rId23"/>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userDrawn="1">
          <p15:clr>
            <a:srgbClr val="547EBF"/>
          </p15:clr>
        </p15:guide>
        <p15:guide id="2"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2139519" y="411478"/>
            <a:ext cx="9656786" cy="5199209"/>
          </a:xfrm>
        </p:spPr>
        <p:txBody>
          <a:bodyPr/>
          <a:lstStyle/>
          <a:p>
            <a:pPr algn="ctr"/>
            <a:r>
              <a:rPr lang="en-US" sz="6600" dirty="0">
                <a:solidFill>
                  <a:schemeClr val="bg2">
                    <a:lumMod val="25000"/>
                  </a:schemeClr>
                </a:solidFill>
              </a:rPr>
              <a:t>Copper Mountain Mesa (CMM) Assessment District Annual Report</a:t>
            </a:r>
            <a:br>
              <a:rPr lang="en-US" sz="6600" dirty="0">
                <a:solidFill>
                  <a:schemeClr val="bg2">
                    <a:lumMod val="25000"/>
                  </a:schemeClr>
                </a:solidFill>
              </a:rPr>
            </a:br>
            <a:br>
              <a:rPr lang="en-US" sz="6600" dirty="0">
                <a:solidFill>
                  <a:schemeClr val="bg2">
                    <a:lumMod val="25000"/>
                  </a:schemeClr>
                </a:solidFill>
              </a:rPr>
            </a:br>
            <a:br>
              <a:rPr lang="en-US" sz="6600" dirty="0">
                <a:solidFill>
                  <a:schemeClr val="bg2">
                    <a:lumMod val="25000"/>
                  </a:schemeClr>
                </a:solidFill>
              </a:rPr>
            </a:br>
            <a:r>
              <a:rPr lang="en-US" sz="2000" dirty="0">
                <a:solidFill>
                  <a:schemeClr val="bg2">
                    <a:lumMod val="25000"/>
                  </a:schemeClr>
                </a:solidFill>
              </a:rPr>
              <a:t>Presented 01/07/26</a:t>
            </a:r>
            <a:endParaRPr lang="en-US" dirty="0"/>
          </a:p>
        </p:txBody>
      </p:sp>
    </p:spTree>
    <p:extLst>
      <p:ext uri="{BB962C8B-B14F-4D97-AF65-F5344CB8AC3E}">
        <p14:creationId xmlns:p14="http://schemas.microsoft.com/office/powerpoint/2010/main" val="339030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033505" y="1057081"/>
            <a:ext cx="5222099" cy="3844030"/>
          </a:xfrm>
        </p:spPr>
        <p:txBody>
          <a:bodyPr/>
          <a:lstStyle/>
          <a:p>
            <a:r>
              <a:rPr lang="en-US" dirty="0">
                <a:solidFill>
                  <a:schemeClr val="bg2">
                    <a:lumMod val="25000"/>
                  </a:schemeClr>
                </a:solidFill>
              </a:rPr>
              <a:t>T</a:t>
            </a:r>
            <a: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he Copper Mountain Mesa Assessment District was established in 1996 to finance water system improvements with bonds sold to the USDA as the sole bondholder. In March 1996, the District issued $4.55 million in bonds, secured by special assessments on property parcels collected via property tax bills. These bonds carry 4.5% interest, with payments due twice annually, and are set to be fully repaid by 2036. </a:t>
            </a:r>
            <a:b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As of June 2025, the outstanding principal bond balance was $1.75 million.</a:t>
            </a:r>
            <a:b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dirty="0"/>
              <a:t>nervousness</a:t>
            </a:r>
          </a:p>
        </p:txBody>
      </p:sp>
      <p:pic>
        <p:nvPicPr>
          <p:cNvPr id="12" name="Picture Placeholder 4" descr="A close-up of a wood grain">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l="96" r="96"/>
          <a:stretch/>
        </p:blipFill>
        <p:spPr/>
      </p:pic>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033505" y="4475232"/>
            <a:ext cx="5486400" cy="1645920"/>
          </a:xfrm>
        </p:spPr>
        <p:txBody>
          <a:bodyPr/>
          <a:lstStyle/>
          <a:p>
            <a:pPr algn="ctr"/>
            <a:r>
              <a:rPr lang="en-US" sz="3600" dirty="0"/>
              <a:t>Summary</a:t>
            </a:r>
            <a:endParaRPr lang="en-US" dirty="0"/>
          </a:p>
        </p:txBody>
      </p:sp>
    </p:spTree>
    <p:extLst>
      <p:ext uri="{BB962C8B-B14F-4D97-AF65-F5344CB8AC3E}">
        <p14:creationId xmlns:p14="http://schemas.microsoft.com/office/powerpoint/2010/main" val="144087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992715" y="259275"/>
            <a:ext cx="9778365" cy="1494596"/>
          </a:xfrm>
        </p:spPr>
        <p:txBody>
          <a:bodyPr/>
          <a:lstStyle/>
          <a:p>
            <a:r>
              <a:rPr lang="en-US" dirty="0">
                <a:solidFill>
                  <a:schemeClr val="tx1"/>
                </a:solidFill>
              </a:rPr>
              <a:t>PROCESS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860690" y="2419073"/>
            <a:ext cx="4705609" cy="3597470"/>
          </a:xfrm>
        </p:spPr>
        <p:txBody>
          <a:bodyPr/>
          <a:lstStyle/>
          <a:p>
            <a:r>
              <a:rPr lang="en-US" sz="1800" b="1"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Collections Process from Property Owners</a:t>
            </a:r>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Special assessments are collected from property owners via their County-issued property tax bills, which are due in December and April. The County remits the collected funds to the District at scheduled times during the year. These funds are held in trust by the District and used to make the scheduled bond principal and interest payments to the USDA.</a:t>
            </a:r>
          </a:p>
          <a:p>
            <a:endParaRPr lang="en-US"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419073"/>
            <a:ext cx="5449412" cy="3597470"/>
          </a:xfrm>
        </p:spPr>
        <p:txBody>
          <a:bodyPr>
            <a:normAutofit/>
          </a:bodyPr>
          <a:lstStyle/>
          <a:p>
            <a:pPr marL="0" marR="0">
              <a:lnSpc>
                <a:spcPct val="107000"/>
              </a:lnSpc>
              <a:spcBef>
                <a:spcPts val="0"/>
              </a:spcBef>
              <a:spcAft>
                <a:spcPts val="0"/>
              </a:spcAft>
            </a:pPr>
            <a:r>
              <a:rPr lang="en-US" sz="1800" b="1"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Delinquencies</a:t>
            </a:r>
            <a:endParaRPr lang="en-US" sz="1800" b="1" spc="-1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latin typeface="Calibri" panose="020F0502020204030204" pitchFamily="34" charset="0"/>
                <a:ea typeface="Calibri" panose="020F0502020204030204" pitchFamily="34" charset="0"/>
                <a:cs typeface="Calibri" panose="020F0502020204030204" pitchFamily="34" charset="0"/>
              </a:rPr>
              <a:t>After each tax payment due date, NBS prepares a delinquency report, and letters are sent to delinquent property owners. The initial delinquency rate reported as of 06/30/25 for the 08/01/24 billing was 12.78%. However, that rate typically drops to about 0% after five years when the County sells tax-delinquent properties and requires payment of outstanding bills. Thus, the overall delinquency rate for the Assessment District stood at 1.21%. No foreclosure covenant is in place.</a:t>
            </a:r>
          </a:p>
          <a:p>
            <a:endParaRPr lang="en-US" dirty="0"/>
          </a:p>
        </p:txBody>
      </p:sp>
    </p:spTree>
    <p:extLst>
      <p:ext uri="{BB962C8B-B14F-4D97-AF65-F5344CB8AC3E}">
        <p14:creationId xmlns:p14="http://schemas.microsoft.com/office/powerpoint/2010/main" val="88848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p:txBody>
          <a:bodyPr/>
          <a:lstStyle/>
          <a:p>
            <a:r>
              <a:rPr lang="en-US" dirty="0"/>
              <a:t>Selecting visual aids</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6096000" y="4401229"/>
            <a:ext cx="5555303" cy="1962919"/>
          </a:xfrm>
        </p:spPr>
        <p:txBody>
          <a:bodyPr>
            <a:normAutofit/>
          </a:bodyPr>
          <a:lstStyle/>
          <a:p>
            <a:pPr algn="ctr"/>
            <a:r>
              <a:rPr lang="en-US" sz="3200" dirty="0"/>
              <a:t>DISTRICT PAYMENT TO BONDHOLDER</a:t>
            </a:r>
          </a:p>
        </p:txBody>
      </p:sp>
      <p:sp>
        <p:nvSpPr>
          <p:cNvPr id="4" name="TextBox 3">
            <a:extLst>
              <a:ext uri="{FF2B5EF4-FFF2-40B4-BE49-F238E27FC236}">
                <a16:creationId xmlns:a16="http://schemas.microsoft.com/office/drawing/2014/main" id="{8CAA10E6-CF5E-6DE4-CAF7-F6129082F8E4}"/>
              </a:ext>
            </a:extLst>
          </p:cNvPr>
          <p:cNvSpPr txBox="1"/>
          <p:nvPr/>
        </p:nvSpPr>
        <p:spPr>
          <a:xfrm>
            <a:off x="2741666" y="732894"/>
            <a:ext cx="8495929" cy="2849050"/>
          </a:xfrm>
          <a:prstGeom prst="rect">
            <a:avLst/>
          </a:prstGeom>
          <a:noFill/>
        </p:spPr>
        <p:txBody>
          <a:bodyPr wrap="square">
            <a:spAutoFit/>
          </a:bodyPr>
          <a:lstStyle/>
          <a:p>
            <a:pPr marL="0" marR="0">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1996 Limited Obligation Improvement Bond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March 1996, the District authorized the issuance of $4,551,389 in Copper Mountain Mesa limited obligation improvement bonds pursuant to the provisions of the Municipal Improvement Act of 1913. The bonds are payable and secured solely by special assessments on property parcels and the special assessments are collected and paid by the District.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District is not obligated to, but may at its sole discretion, advance available surplus funds from the District treasury. </a:t>
            </a:r>
            <a:r>
              <a:rPr lang="en-US" sz="1800" dirty="0">
                <a:effectLst/>
                <a:latin typeface="Calibri" panose="020F0502020204030204" pitchFamily="34" charset="0"/>
                <a:ea typeface="Calibri" panose="020F0502020204030204" pitchFamily="34" charset="0"/>
                <a:cs typeface="Calibri" panose="020F0502020204030204" pitchFamily="34" charset="0"/>
              </a:rPr>
              <a:t>The bonds bear an interest of 4.5% per annum.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Principal and interest are payable September 2</a:t>
            </a:r>
            <a:r>
              <a:rPr lang="en-US" sz="1800"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nd</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March 2nd (interest only) of each year. </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74D82F3-45E7-B7D0-DC2A-93B8C3C70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849" y="3799399"/>
            <a:ext cx="4252889" cy="2397264"/>
          </a:xfrm>
          <a:prstGeom prst="rect">
            <a:avLst/>
          </a:prstGeom>
        </p:spPr>
      </p:pic>
      <p:sp>
        <p:nvSpPr>
          <p:cNvPr id="7" name="TextBox 6">
            <a:extLst>
              <a:ext uri="{FF2B5EF4-FFF2-40B4-BE49-F238E27FC236}">
                <a16:creationId xmlns:a16="http://schemas.microsoft.com/office/drawing/2014/main" id="{BAF5BB38-8B09-3B6E-4064-CD1399732B10}"/>
              </a:ext>
            </a:extLst>
          </p:cNvPr>
          <p:cNvSpPr txBox="1"/>
          <p:nvPr/>
        </p:nvSpPr>
        <p:spPr>
          <a:xfrm>
            <a:off x="2276625" y="6081457"/>
            <a:ext cx="3360419" cy="249684"/>
          </a:xfrm>
          <a:prstGeom prst="rect">
            <a:avLst/>
          </a:prstGeom>
          <a:noFill/>
        </p:spPr>
        <p:txBody>
          <a:bodyPr wrap="square">
            <a:spAutoFit/>
          </a:bodyPr>
          <a:lstStyle/>
          <a:p>
            <a:pPr marL="0" marR="0" algn="ctr">
              <a:lnSpc>
                <a:spcPct val="107000"/>
              </a:lnSpc>
              <a:spcAft>
                <a:spcPts val="80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Source: 2024/25 Audited Financial Statements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05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C3632C-2D2E-7026-33B8-EE42DA4BDB5C}"/>
              </a:ext>
            </a:extLst>
          </p:cNvPr>
          <p:cNvSpPr>
            <a:spLocks noGrp="1"/>
          </p:cNvSpPr>
          <p:nvPr>
            <p:ph sz="quarter" idx="14"/>
          </p:nvPr>
        </p:nvSpPr>
        <p:spPr>
          <a:xfrm>
            <a:off x="5210847" y="2728747"/>
            <a:ext cx="6083873" cy="3433318"/>
          </a:xfrm>
          <a:ln>
            <a:solidFill>
              <a:schemeClr val="accent1"/>
            </a:solidFill>
          </a:ln>
        </p:spPr>
        <p:txBody>
          <a:bodyPr>
            <a:normAutofit lnSpcReduction="10000"/>
          </a:bodyPr>
          <a:lstStyle/>
          <a:p>
            <a:pPr marL="0" marR="0" indent="0">
              <a:lnSpc>
                <a:spcPct val="107000"/>
              </a:lnSpc>
              <a:spcAft>
                <a:spcPts val="800"/>
              </a:spcAft>
              <a:buNone/>
            </a:pPr>
            <a:r>
              <a:rPr lang="en-US" sz="1800" b="1"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Continuing Disclosure Annual Report</a:t>
            </a:r>
          </a:p>
          <a:p>
            <a:pPr marL="0" marR="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by December 31st, NBS, with input from District staff, prepares and files a Continuing Disclosure Report as required under U.S. Securities and Exchange Commission (SEC) Rule 15c2-12(b)(5). This report is submitted to the Electronic Municipal Market Access (EMMA) website along with the District’s most recent audited financial statements. An abbreviated version of the 2024/25 report is in the agenda packet, and the full version can be accessed at: https://tinyurl.com/CMMDISCLOSURE2025.</a:t>
            </a:r>
            <a:endParaRPr lang="en-US" dirty="0"/>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781526" y="755476"/>
            <a:ext cx="4648314" cy="3062380"/>
          </a:xfrm>
          <a:ln>
            <a:solidFill>
              <a:schemeClr val="accent1"/>
            </a:solidFill>
          </a:ln>
        </p:spPr>
        <p:txBody>
          <a:bodyPr>
            <a:normAutofit/>
          </a:bodyPr>
          <a:lstStyle/>
          <a:p>
            <a:pPr marL="0" marR="0">
              <a:lnSpc>
                <a:spcPct val="107000"/>
              </a:lnSpc>
              <a:spcAft>
                <a:spcPts val="800"/>
              </a:spcAft>
            </a:pPr>
            <a:r>
              <a:rPr lang="en-US" sz="1800" b="1"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0"/>
              </a:spcBef>
              <a:spcAft>
                <a:spcPts val="3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2024/25 Annual Report, prepared by NBS, provides a summary of the bond's financial status, including repayment schedules, billing details, and delinquency information. An abbreviated version is provided in the agenda packet and a full version is available at: https://tinyurl.com/CMMANNUAL24-25.</a:t>
            </a:r>
          </a:p>
          <a:p>
            <a:endParaRPr lang="en-US" dirty="0"/>
          </a:p>
        </p:txBody>
      </p:sp>
      <p:sp>
        <p:nvSpPr>
          <p:cNvPr id="7" name="TextBox 6">
            <a:extLst>
              <a:ext uri="{FF2B5EF4-FFF2-40B4-BE49-F238E27FC236}">
                <a16:creationId xmlns:a16="http://schemas.microsoft.com/office/drawing/2014/main" id="{EB0DBE34-E2D5-2FD4-4623-5D0A3C750BE8}"/>
              </a:ext>
            </a:extLst>
          </p:cNvPr>
          <p:cNvSpPr txBox="1"/>
          <p:nvPr/>
        </p:nvSpPr>
        <p:spPr>
          <a:xfrm>
            <a:off x="1073649" y="4445406"/>
            <a:ext cx="3142695" cy="584775"/>
          </a:xfrm>
          <a:prstGeom prst="rect">
            <a:avLst/>
          </a:prstGeom>
          <a:noFill/>
        </p:spPr>
        <p:txBody>
          <a:bodyPr wrap="square" rtlCol="0">
            <a:spAutoFit/>
          </a:bodyPr>
          <a:lstStyle/>
          <a:p>
            <a:pPr algn="ctr"/>
            <a:r>
              <a:rPr lang="en-US" sz="3200" b="1" dirty="0"/>
              <a:t>COMPLIANCE</a:t>
            </a:r>
          </a:p>
        </p:txBody>
      </p:sp>
    </p:spTree>
    <p:extLst>
      <p:ext uri="{BB962C8B-B14F-4D97-AF65-F5344CB8AC3E}">
        <p14:creationId xmlns:p14="http://schemas.microsoft.com/office/powerpoint/2010/main" val="308822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5C98-9781-8F26-ED74-C30456A95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B49C8-A4AC-EAA6-7424-88F5E6D4D03E}"/>
              </a:ext>
            </a:extLst>
          </p:cNvPr>
          <p:cNvSpPr>
            <a:spLocks noGrp="1"/>
          </p:cNvSpPr>
          <p:nvPr>
            <p:ph type="title"/>
          </p:nvPr>
        </p:nvSpPr>
        <p:spPr>
          <a:xfrm>
            <a:off x="992715" y="259275"/>
            <a:ext cx="9778365" cy="1494596"/>
          </a:xfrm>
        </p:spPr>
        <p:txBody>
          <a:bodyPr/>
          <a:lstStyle/>
          <a:p>
            <a:r>
              <a:rPr lang="en-US" dirty="0">
                <a:solidFill>
                  <a:schemeClr val="tx1"/>
                </a:solidFill>
              </a:rPr>
              <a:t>QR CODES FOR REPORTS</a:t>
            </a:r>
          </a:p>
        </p:txBody>
      </p:sp>
      <p:sp>
        <p:nvSpPr>
          <p:cNvPr id="3" name="Content Placeholder 2">
            <a:extLst>
              <a:ext uri="{FF2B5EF4-FFF2-40B4-BE49-F238E27FC236}">
                <a16:creationId xmlns:a16="http://schemas.microsoft.com/office/drawing/2014/main" id="{AF1813B6-5B55-ECD0-2B6E-C4A38CBA6A91}"/>
              </a:ext>
            </a:extLst>
          </p:cNvPr>
          <p:cNvSpPr>
            <a:spLocks noGrp="1"/>
          </p:cNvSpPr>
          <p:nvPr>
            <p:ph sz="quarter" idx="15"/>
          </p:nvPr>
        </p:nvSpPr>
        <p:spPr>
          <a:xfrm>
            <a:off x="860690" y="2419073"/>
            <a:ext cx="4705609" cy="3597470"/>
          </a:xfrm>
        </p:spPr>
        <p:txBody>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2024/25 Annual Report</a:t>
            </a:r>
          </a:p>
          <a:p>
            <a:endParaRPr lang="en-US" dirty="0"/>
          </a:p>
          <a:p>
            <a:endParaRPr lang="en-US" dirty="0"/>
          </a:p>
        </p:txBody>
      </p:sp>
      <p:sp>
        <p:nvSpPr>
          <p:cNvPr id="4" name="Content Placeholder 3">
            <a:extLst>
              <a:ext uri="{FF2B5EF4-FFF2-40B4-BE49-F238E27FC236}">
                <a16:creationId xmlns:a16="http://schemas.microsoft.com/office/drawing/2014/main" id="{5E84AAE6-2990-1830-43FA-D62C021ED575}"/>
              </a:ext>
            </a:extLst>
          </p:cNvPr>
          <p:cNvSpPr>
            <a:spLocks noGrp="1"/>
          </p:cNvSpPr>
          <p:nvPr>
            <p:ph sz="quarter" idx="16"/>
          </p:nvPr>
        </p:nvSpPr>
        <p:spPr>
          <a:xfrm>
            <a:off x="5881898" y="2419073"/>
            <a:ext cx="5449412" cy="3597470"/>
          </a:xfrm>
        </p:spPr>
        <p:txBody>
          <a:bodyPr>
            <a:normAutofit/>
          </a:bodyPr>
          <a:lstStyle/>
          <a:p>
            <a:pPr algn="ctr">
              <a:lnSpc>
                <a:spcPct val="107000"/>
              </a:lnSpc>
              <a:spcBef>
                <a:spcPts val="0"/>
              </a:spcBef>
              <a:spcAft>
                <a:spcPts val="0"/>
              </a:spcAft>
            </a:pPr>
            <a:r>
              <a:rPr lang="en-US" sz="1800" b="1" dirty="0">
                <a:latin typeface="Calibri" panose="020F0502020204030204" pitchFamily="34" charset="0"/>
                <a:ea typeface="Calibri" panose="020F0502020204030204" pitchFamily="34" charset="0"/>
                <a:cs typeface="Times New Roman" panose="02020603050405020304" pitchFamily="18" charset="0"/>
              </a:rPr>
              <a:t>2024/25 Continuing Disclosure Report</a:t>
            </a:r>
            <a:endParaRPr lang="en-US" sz="1800" b="1" spc="-1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561B5249-4F7A-967E-571C-B0C1D7F3202D}"/>
              </a:ext>
            </a:extLst>
          </p:cNvPr>
          <p:cNvPicPr>
            <a:picLocks noChangeAspect="1"/>
          </p:cNvPicPr>
          <p:nvPr/>
        </p:nvPicPr>
        <p:blipFill>
          <a:blip r:embed="rId3"/>
          <a:stretch>
            <a:fillRect/>
          </a:stretch>
        </p:blipFill>
        <p:spPr>
          <a:xfrm>
            <a:off x="1833440" y="2892191"/>
            <a:ext cx="2938484" cy="2811513"/>
          </a:xfrm>
          <a:prstGeom prst="rect">
            <a:avLst/>
          </a:prstGeom>
        </p:spPr>
      </p:pic>
      <p:pic>
        <p:nvPicPr>
          <p:cNvPr id="8" name="Picture 7">
            <a:extLst>
              <a:ext uri="{FF2B5EF4-FFF2-40B4-BE49-F238E27FC236}">
                <a16:creationId xmlns:a16="http://schemas.microsoft.com/office/drawing/2014/main" id="{CE924B36-7E88-3985-F3F9-E8B338F2CE2D}"/>
              </a:ext>
            </a:extLst>
          </p:cNvPr>
          <p:cNvPicPr>
            <a:picLocks noChangeAspect="1"/>
          </p:cNvPicPr>
          <p:nvPr/>
        </p:nvPicPr>
        <p:blipFill>
          <a:blip r:embed="rId4"/>
          <a:stretch>
            <a:fillRect/>
          </a:stretch>
        </p:blipFill>
        <p:spPr>
          <a:xfrm>
            <a:off x="7116502" y="2892191"/>
            <a:ext cx="2855599" cy="2693961"/>
          </a:xfrm>
          <a:prstGeom prst="rect">
            <a:avLst/>
          </a:prstGeom>
        </p:spPr>
      </p:pic>
    </p:spTree>
    <p:extLst>
      <p:ext uri="{BB962C8B-B14F-4D97-AF65-F5344CB8AC3E}">
        <p14:creationId xmlns:p14="http://schemas.microsoft.com/office/powerpoint/2010/main" val="359059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2D83D-4F1F-AB35-2A65-D6BC041D1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CF137-2FB5-4C80-282B-9ADC49804530}"/>
              </a:ext>
            </a:extLst>
          </p:cNvPr>
          <p:cNvSpPr>
            <a:spLocks noGrp="1"/>
          </p:cNvSpPr>
          <p:nvPr>
            <p:ph type="title"/>
          </p:nvPr>
        </p:nvSpPr>
        <p:spPr>
          <a:xfrm>
            <a:off x="992715" y="259275"/>
            <a:ext cx="9778365" cy="1494596"/>
          </a:xfrm>
        </p:spPr>
        <p:txBody>
          <a:bodyPr/>
          <a:lstStyle/>
          <a:p>
            <a:r>
              <a:rPr lang="en-US" sz="4000" dirty="0">
                <a:solidFill>
                  <a:schemeClr val="tx1"/>
                </a:solidFill>
              </a:rPr>
              <a:t>POTENTIAL INTEREST PREPAYMENT</a:t>
            </a:r>
          </a:p>
        </p:txBody>
      </p:sp>
      <p:sp>
        <p:nvSpPr>
          <p:cNvPr id="6" name="Content Placeholder 5">
            <a:extLst>
              <a:ext uri="{FF2B5EF4-FFF2-40B4-BE49-F238E27FC236}">
                <a16:creationId xmlns:a16="http://schemas.microsoft.com/office/drawing/2014/main" id="{E340C186-4ECB-7D76-D5AB-14C4CF1077F0}"/>
              </a:ext>
            </a:extLst>
          </p:cNvPr>
          <p:cNvSpPr>
            <a:spLocks noGrp="1"/>
          </p:cNvSpPr>
          <p:nvPr>
            <p:ph sz="quarter" idx="15"/>
          </p:nvPr>
        </p:nvSpPr>
        <p:spPr>
          <a:xfrm>
            <a:off x="827116" y="2477019"/>
            <a:ext cx="10411691" cy="359747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In 2026, the District intends to work with NBS, its CMM Assessment District Administrator, to evaluate and consider initiating a potential interest prepayment (or bond redemption) to be funded by an excess balance in the LAIF Redemption account. Through this process, the District would prepay the debt principal by an amount to be determined. This action would save the assessment district participants interest over the repayment term. </a:t>
            </a:r>
            <a:endParaRPr lang="en-US" dirty="0"/>
          </a:p>
        </p:txBody>
      </p:sp>
    </p:spTree>
    <p:extLst>
      <p:ext uri="{BB962C8B-B14F-4D97-AF65-F5344CB8AC3E}">
        <p14:creationId xmlns:p14="http://schemas.microsoft.com/office/powerpoint/2010/main" val="220739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9E3FB-9F11-CD34-17F0-76AF20487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3CC90-827B-6EDF-3FB4-A3052638D063}"/>
              </a:ext>
            </a:extLst>
          </p:cNvPr>
          <p:cNvSpPr>
            <a:spLocks noGrp="1"/>
          </p:cNvSpPr>
          <p:nvPr>
            <p:ph type="title"/>
          </p:nvPr>
        </p:nvSpPr>
        <p:spPr>
          <a:xfrm>
            <a:off x="992715" y="259275"/>
            <a:ext cx="9778365" cy="1494596"/>
          </a:xfrm>
        </p:spPr>
        <p:txBody>
          <a:bodyPr/>
          <a:lstStyle/>
          <a:p>
            <a:r>
              <a:rPr lang="en-US" dirty="0">
                <a:solidFill>
                  <a:schemeClr val="tx1"/>
                </a:solidFill>
              </a:rPr>
              <a:t>ADVANTAGE</a:t>
            </a:r>
          </a:p>
        </p:txBody>
      </p:sp>
      <p:sp>
        <p:nvSpPr>
          <p:cNvPr id="3" name="Content Placeholder 2">
            <a:extLst>
              <a:ext uri="{FF2B5EF4-FFF2-40B4-BE49-F238E27FC236}">
                <a16:creationId xmlns:a16="http://schemas.microsoft.com/office/drawing/2014/main" id="{B78B5E69-A2CD-79B1-7335-2488056B4353}"/>
              </a:ext>
            </a:extLst>
          </p:cNvPr>
          <p:cNvSpPr>
            <a:spLocks noGrp="1"/>
          </p:cNvSpPr>
          <p:nvPr>
            <p:ph sz="quarter" idx="15"/>
          </p:nvPr>
        </p:nvSpPr>
        <p:spPr>
          <a:xfrm>
            <a:off x="860690" y="2419073"/>
            <a:ext cx="9153322" cy="3597470"/>
          </a:xfrm>
        </p:spPr>
        <p:txBody>
          <a:bodyPr/>
          <a:lstStyle/>
          <a:p>
            <a:r>
              <a:rPr lang="en-US" sz="1800" b="1" spc="-15" dirty="0">
                <a:solidFill>
                  <a:srgbClr val="000000"/>
                </a:solidFill>
                <a:latin typeface="Calibri" panose="020F0502020204030204" pitchFamily="34" charset="0"/>
                <a:cs typeface="Calibri" panose="020F0502020204030204" pitchFamily="34" charset="0"/>
              </a:rPr>
              <a:t>Advantage of Original Participation</a:t>
            </a:r>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Original participants in the Copper Mountain Mesa Assessment District who connect to the water system now pay a lower charge (a “tract” charge) to the District for meter connection since their assessment costs cover the major infrastructure and service line installation work that was originally completed. </a:t>
            </a:r>
          </a:p>
          <a:p>
            <a:endParaRPr lang="en-US" dirty="0"/>
          </a:p>
        </p:txBody>
      </p:sp>
    </p:spTree>
    <p:extLst>
      <p:ext uri="{BB962C8B-B14F-4D97-AF65-F5344CB8AC3E}">
        <p14:creationId xmlns:p14="http://schemas.microsoft.com/office/powerpoint/2010/main" val="264314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p:txBody>
          <a:bodyPr/>
          <a:lstStyle/>
          <a:p>
            <a:r>
              <a:rPr lang="en-US" dirty="0"/>
              <a:t>Speaking impact</a:t>
            </a:r>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1051560" y="2027828"/>
            <a:ext cx="5044440" cy="2994415"/>
          </a:xfrm>
        </p:spPr>
        <p:txBody>
          <a:bodyPr>
            <a:normAutofit/>
          </a:bodyPr>
          <a:lstStyle/>
          <a:p>
            <a:r>
              <a:rPr lang="en-US" sz="3200" b="1" dirty="0"/>
              <a:t>Questions?</a:t>
            </a:r>
          </a:p>
          <a:p>
            <a:endParaRPr lang="en-US" sz="3200" b="1" dirty="0"/>
          </a:p>
          <a:p>
            <a:r>
              <a:rPr lang="en-US" sz="3200" b="1" dirty="0"/>
              <a:t>Thank you!</a:t>
            </a:r>
          </a:p>
          <a:p>
            <a:endParaRPr lang="en-US" dirty="0"/>
          </a:p>
        </p:txBody>
      </p:sp>
      <p:pic>
        <p:nvPicPr>
          <p:cNvPr id="5" name="Picture Placeholder 52" descr="Hanging lightbulbs">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 r="16"/>
          <a:stretch/>
        </p:blipFill>
        <p:spPr/>
      </p:pic>
    </p:spTree>
    <p:extLst>
      <p:ext uri="{BB962C8B-B14F-4D97-AF65-F5344CB8AC3E}">
        <p14:creationId xmlns:p14="http://schemas.microsoft.com/office/powerpoint/2010/main" val="2983645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TM02900743[[fn=Organic]]</Template>
  <TotalTime>98</TotalTime>
  <Words>710</Words>
  <Application>Microsoft Office PowerPoint</Application>
  <PresentationFormat>Widescreen</PresentationFormat>
  <Paragraphs>39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Copper Mountain Mesa (CMM) Assessment District Annual Report   Presented 01/07/26</vt:lpstr>
      <vt:lpstr>The Copper Mountain Mesa Assessment District was established in 1996 to finance water system improvements with bonds sold to the USDA as the sole bondholder. In March 1996, the District issued $4.55 million in bonds, secured by special assessments on property parcels collected via property tax bills. These bonds carry 4.5% interest, with payments due twice annually, and are set to be fully repaid by 2036.   As of June 2025, the outstanding principal bond balance was $1.75 million.  nervousness</vt:lpstr>
      <vt:lpstr>PROCESS</vt:lpstr>
      <vt:lpstr>Selecting visual aids</vt:lpstr>
      <vt:lpstr>PowerPoint Presentation</vt:lpstr>
      <vt:lpstr>QR CODES FOR REPORTS</vt:lpstr>
      <vt:lpstr>POTENTIAL INTEREST PREPAYMENT</vt:lpstr>
      <vt:lpstr>ADVANTAGE</vt:lpstr>
      <vt:lpstr>Speaking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Roman</dc:creator>
  <cp:lastModifiedBy>Anne Roman</cp:lastModifiedBy>
  <cp:revision>15</cp:revision>
  <dcterms:created xsi:type="dcterms:W3CDTF">2025-01-07T23:09:25Z</dcterms:created>
  <dcterms:modified xsi:type="dcterms:W3CDTF">2026-01-07T23:01:08Z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