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  <p:sldMasterId id="2147483650" r:id="rId5"/>
    <p:sldMasterId id="2147483673" r:id="rId6"/>
  </p:sldMasterIdLst>
  <p:notesMasterIdLst>
    <p:notesMasterId r:id="rId25"/>
  </p:notesMasterIdLst>
  <p:handoutMasterIdLst>
    <p:handoutMasterId r:id="rId26"/>
  </p:handoutMasterIdLst>
  <p:sldIdLst>
    <p:sldId id="480" r:id="rId7"/>
    <p:sldId id="418" r:id="rId8"/>
    <p:sldId id="590" r:id="rId9"/>
    <p:sldId id="602" r:id="rId10"/>
    <p:sldId id="603" r:id="rId11"/>
    <p:sldId id="552" r:id="rId12"/>
    <p:sldId id="567" r:id="rId13"/>
    <p:sldId id="610" r:id="rId14"/>
    <p:sldId id="601" r:id="rId15"/>
    <p:sldId id="606" r:id="rId16"/>
    <p:sldId id="604" r:id="rId17"/>
    <p:sldId id="607" r:id="rId18"/>
    <p:sldId id="613" r:id="rId19"/>
    <p:sldId id="614" r:id="rId20"/>
    <p:sldId id="597" r:id="rId21"/>
    <p:sldId id="600" r:id="rId22"/>
    <p:sldId id="562" r:id="rId23"/>
    <p:sldId id="593" r:id="rId24"/>
  </p:sldIdLst>
  <p:sldSz cx="8686800" cy="64008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6" userDrawn="1">
          <p15:clr>
            <a:srgbClr val="A4A3A4"/>
          </p15:clr>
        </p15:guide>
        <p15:guide id="2" pos="29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  <a:srgbClr val="FFFF99"/>
    <a:srgbClr val="062F80"/>
    <a:srgbClr val="064980"/>
    <a:srgbClr val="B05408"/>
    <a:srgbClr val="D16309"/>
    <a:srgbClr val="EF720B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4660"/>
  </p:normalViewPr>
  <p:slideViewPr>
    <p:cSldViewPr>
      <p:cViewPr varScale="1">
        <p:scale>
          <a:sx n="157" d="100"/>
          <a:sy n="157" d="100"/>
        </p:scale>
        <p:origin x="1884" y="150"/>
      </p:cViewPr>
      <p:guideLst>
        <p:guide orient="horz" pos="2016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222" y="-87"/>
      </p:cViewPr>
      <p:guideLst>
        <p:guide orient="horz" pos="2096"/>
        <p:guide pos="29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2792"/>
            <a:ext cx="3170583" cy="4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t" anchorCtr="0" compatLnSpc="1">
            <a:prstTxWarp prst="textNoShape">
              <a:avLst/>
            </a:prstTxWarp>
          </a:bodyPr>
          <a:lstStyle>
            <a:lvl1pPr defTabSz="966621">
              <a:defRPr sz="1000" i="1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32792"/>
            <a:ext cx="3170583" cy="4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t" anchorCtr="0" compatLnSpc="1">
            <a:prstTxWarp prst="textNoShape">
              <a:avLst/>
            </a:prstTxWarp>
          </a:bodyPr>
          <a:lstStyle>
            <a:lvl1pPr algn="r" defTabSz="966621">
              <a:defRPr sz="1000" i="1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301"/>
            <a:ext cx="3170583" cy="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b" anchorCtr="0" compatLnSpc="1">
            <a:prstTxWarp prst="textNoShape">
              <a:avLst/>
            </a:prstTxWarp>
          </a:bodyPr>
          <a:lstStyle>
            <a:lvl1pPr defTabSz="966621">
              <a:defRPr sz="1000" i="1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091301"/>
            <a:ext cx="3170583" cy="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b" anchorCtr="0" compatLnSpc="1">
            <a:prstTxWarp prst="textNoShape">
              <a:avLst/>
            </a:prstTxWarp>
          </a:bodyPr>
          <a:lstStyle>
            <a:lvl1pPr algn="r" defTabSz="966621">
              <a:defRPr sz="1000" i="1"/>
            </a:lvl1pPr>
          </a:lstStyle>
          <a:p>
            <a:fld id="{198C040C-ABCB-4320-897F-3D0A7A343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2792"/>
            <a:ext cx="3170583" cy="4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t" anchorCtr="0" compatLnSpc="1">
            <a:prstTxWarp prst="textNoShape">
              <a:avLst/>
            </a:prstTxWarp>
          </a:bodyPr>
          <a:lstStyle>
            <a:lvl1pPr defTabSz="966621"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32792"/>
            <a:ext cx="3170583" cy="4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t" anchorCtr="0" compatLnSpc="1">
            <a:prstTxWarp prst="textNoShape">
              <a:avLst/>
            </a:prstTxWarp>
          </a:bodyPr>
          <a:lstStyle>
            <a:lvl1pPr algn="r" defTabSz="966621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68350"/>
            <a:ext cx="4797425" cy="3535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62866"/>
            <a:ext cx="5363817" cy="42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2" tIns="48662" rIns="97322" bIns="48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91301"/>
            <a:ext cx="3170583" cy="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b" anchorCtr="0" compatLnSpc="1">
            <a:prstTxWarp prst="textNoShape">
              <a:avLst/>
            </a:prstTxWarp>
          </a:bodyPr>
          <a:lstStyle>
            <a:lvl1pPr defTabSz="966621">
              <a:defRPr sz="1000" i="1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091301"/>
            <a:ext cx="3170583" cy="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6" tIns="0" rIns="20136" bIns="0" numCol="1" anchor="b" anchorCtr="0" compatLnSpc="1">
            <a:prstTxWarp prst="textNoShape">
              <a:avLst/>
            </a:prstTxWarp>
          </a:bodyPr>
          <a:lstStyle>
            <a:lvl1pPr algn="r" defTabSz="966621">
              <a:defRPr sz="1000" i="1"/>
            </a:lvl1pPr>
          </a:lstStyle>
          <a:p>
            <a:fld id="{991F31B1-1B9F-456E-92A8-B5D20EAEF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60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46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842" indent="-285708" defTabSz="96664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2833" indent="-228567" defTabSz="966646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99966" indent="-228567" defTabSz="966646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099" indent="-228567" defTabSz="966646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232" indent="-228567" defTabSz="966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971365" indent="-228567" defTabSz="966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428497" indent="-228567" defTabSz="966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885630" indent="-228567" defTabSz="966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A8FD12-10E1-4467-AC9C-AA102309C849}" type="slidenum">
              <a:rPr lang="en-US" b="0">
                <a:solidFill>
                  <a:prstClr val="black"/>
                </a:solidFill>
              </a:rPr>
              <a:pPr eaLnBrk="1" hangingPunct="1"/>
              <a:t>1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20725"/>
            <a:ext cx="4886325" cy="3600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10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11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2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12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13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5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14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3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15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16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7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BAA60-C589-4F4B-9B55-77A557E35DD5}" type="slidenum">
              <a:rPr lang="en-US"/>
              <a:pPr/>
              <a:t>17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9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D5F61-4DFC-4DE6-9EF8-904AE3FAA9DE}" type="slidenum">
              <a:rPr lang="en-US"/>
              <a:pPr/>
              <a:t>18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996D2-8D52-4521-9DAD-F9F86943F4B7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3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7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0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5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4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6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C50DE-4C1C-476E-A5CA-9F6E9CC0D461}" type="slidenum">
              <a:rPr lang="en-US"/>
              <a:pPr/>
              <a:t>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0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8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7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EAD6-0D94-4B38-B7AF-B5B5C3FFE734}" type="slidenum">
              <a:rPr lang="en-US"/>
              <a:pPr/>
              <a:t>9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292340"/>
          </a:xfrm>
          <a:ln/>
        </p:spPr>
        <p:txBody>
          <a:bodyPr lIns="98009" tIns="49004" rIns="98009" bIns="490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38100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1676400"/>
            <a:ext cx="7772400" cy="426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0"/>
            <a:ext cx="0" cy="63992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0"/>
            <a:ext cx="86852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8685213" y="0"/>
            <a:ext cx="0" cy="63992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848600" y="6399213"/>
            <a:ext cx="8366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6399213"/>
            <a:ext cx="792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1FD444-5A34-4D7A-8F3F-2ECF73AFEF3A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7267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9663" y="568325"/>
            <a:ext cx="1846262" cy="5527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68325"/>
            <a:ext cx="5386388" cy="5527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CC5E0F-A3EC-46D0-998A-E4D2D9AE3865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4800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568325"/>
            <a:ext cx="7385050" cy="1184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875" y="1752600"/>
            <a:ext cx="3616325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3616325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700" y="583565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AE3A28BD-85E0-4F08-8FCC-227D6F4A2DC0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9934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875" y="1989138"/>
            <a:ext cx="738505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338" y="3627438"/>
            <a:ext cx="6080125" cy="1635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A861-2CED-43B6-BD51-479A60B9A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0298-9858-4FF6-8668-3DF8A184E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7C41-4B57-4145-B2F5-AC9D6D3BD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8303E-6A8D-4339-A722-094E7809C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8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B0C7E-6648-476D-BBF7-160F56D2F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5B94A-C4A0-473F-9688-0C518613A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14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8FB2-9EC9-47FE-A180-561ACA55A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A7BB2-9498-4A80-8DFC-8A21D6506A9E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720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3F3-5F02-4303-996B-EDBDCA85DE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0A474-ACE8-4135-BF7F-5D6FFCD07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76563-EFF9-4F93-A4B0-42546DF65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7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255588"/>
            <a:ext cx="1954212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255588"/>
            <a:ext cx="5710238" cy="5462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59E0E-7E40-48DC-A261-EB4B3CFBF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988397"/>
            <a:ext cx="7383780" cy="1372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3627120"/>
            <a:ext cx="6080760" cy="1635760"/>
          </a:xfrm>
        </p:spPr>
        <p:txBody>
          <a:bodyPr/>
          <a:lstStyle>
            <a:lvl1pPr marL="0" indent="0" algn="ctr">
              <a:buNone/>
              <a:defRPr/>
            </a:lvl1pPr>
            <a:lvl2pPr marL="431048" indent="0" algn="ctr">
              <a:buNone/>
              <a:defRPr/>
            </a:lvl2pPr>
            <a:lvl3pPr marL="862096" indent="0" algn="ctr">
              <a:buNone/>
              <a:defRPr/>
            </a:lvl3pPr>
            <a:lvl4pPr marL="1293144" indent="0" algn="ctr">
              <a:buNone/>
              <a:defRPr/>
            </a:lvl4pPr>
            <a:lvl5pPr marL="1724193" indent="0" algn="ctr">
              <a:buNone/>
              <a:defRPr/>
            </a:lvl5pPr>
            <a:lvl6pPr marL="2155241" indent="0" algn="ctr">
              <a:buNone/>
              <a:defRPr/>
            </a:lvl6pPr>
            <a:lvl7pPr marL="2586289" indent="0" algn="ctr">
              <a:buNone/>
              <a:defRPr/>
            </a:lvl7pPr>
            <a:lvl8pPr marL="3017337" indent="0" algn="ctr">
              <a:buNone/>
              <a:defRPr/>
            </a:lvl8pPr>
            <a:lvl9pPr marL="3448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7080-C0C7-4A2E-AF6F-13414F82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6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989A-8462-4382-AA61-8E806F1CC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3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4113107"/>
            <a:ext cx="7383780" cy="1271270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712932"/>
            <a:ext cx="7383780" cy="1400175"/>
          </a:xfrm>
        </p:spPr>
        <p:txBody>
          <a:bodyPr anchor="b"/>
          <a:lstStyle>
            <a:lvl1pPr marL="0" indent="0">
              <a:buNone/>
              <a:defRPr sz="1900"/>
            </a:lvl1pPr>
            <a:lvl2pPr marL="431048" indent="0">
              <a:buNone/>
              <a:defRPr sz="1700"/>
            </a:lvl2pPr>
            <a:lvl3pPr marL="862096" indent="0">
              <a:buNone/>
              <a:defRPr sz="1500"/>
            </a:lvl3pPr>
            <a:lvl4pPr marL="1293144" indent="0">
              <a:buNone/>
              <a:defRPr sz="1300"/>
            </a:lvl4pPr>
            <a:lvl5pPr marL="1724193" indent="0">
              <a:buNone/>
              <a:defRPr sz="1300"/>
            </a:lvl5pPr>
            <a:lvl6pPr marL="2155241" indent="0">
              <a:buNone/>
              <a:defRPr sz="1300"/>
            </a:lvl6pPr>
            <a:lvl7pPr marL="2586289" indent="0">
              <a:buNone/>
              <a:defRPr sz="1300"/>
            </a:lvl7pPr>
            <a:lvl8pPr marL="3017337" indent="0">
              <a:buNone/>
              <a:defRPr sz="1300"/>
            </a:lvl8pPr>
            <a:lvl9pPr marL="344838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7069-3B52-46E1-B5AA-6E334E602A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493521"/>
            <a:ext cx="3836670" cy="42242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493521"/>
            <a:ext cx="3836670" cy="42242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6333-5634-42F8-AC71-CDCCE0920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61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432772"/>
            <a:ext cx="3838179" cy="5971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2029883"/>
            <a:ext cx="3838179" cy="368786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432772"/>
            <a:ext cx="3839686" cy="5971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2029883"/>
            <a:ext cx="3839686" cy="368786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6873-6B92-4566-B47F-597B4A227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05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F9BC-9CE8-4769-993A-47CB8FEB1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5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A334DF-5568-474A-908D-BC684FA96D9C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8010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A520-583D-4A69-A050-DA08B13832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35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54847"/>
            <a:ext cx="2857897" cy="10845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54847"/>
            <a:ext cx="4856163" cy="546290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339427"/>
            <a:ext cx="2857897" cy="4378325"/>
          </a:xfrm>
        </p:spPr>
        <p:txBody>
          <a:bodyPr/>
          <a:lstStyle>
            <a:lvl1pPr marL="0" indent="0">
              <a:buNone/>
              <a:defRPr sz="13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C30-8792-4D8A-9AEA-AC169371DA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31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4480560"/>
            <a:ext cx="5212080" cy="52895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571923"/>
            <a:ext cx="5212080" cy="3840480"/>
          </a:xfrm>
        </p:spPr>
        <p:txBody>
          <a:bodyPr/>
          <a:lstStyle>
            <a:lvl1pPr marL="0" indent="0">
              <a:buNone/>
              <a:defRPr sz="3000"/>
            </a:lvl1pPr>
            <a:lvl2pPr marL="431048" indent="0">
              <a:buNone/>
              <a:defRPr sz="2600"/>
            </a:lvl2pPr>
            <a:lvl3pPr marL="862096" indent="0">
              <a:buNone/>
              <a:defRPr sz="2300"/>
            </a:lvl3pPr>
            <a:lvl4pPr marL="1293144" indent="0">
              <a:buNone/>
              <a:defRPr sz="1900"/>
            </a:lvl4pPr>
            <a:lvl5pPr marL="1724193" indent="0">
              <a:buNone/>
              <a:defRPr sz="1900"/>
            </a:lvl5pPr>
            <a:lvl6pPr marL="2155241" indent="0">
              <a:buNone/>
              <a:defRPr sz="1900"/>
            </a:lvl6pPr>
            <a:lvl7pPr marL="2586289" indent="0">
              <a:buNone/>
              <a:defRPr sz="1900"/>
            </a:lvl7pPr>
            <a:lvl8pPr marL="3017337" indent="0">
              <a:buNone/>
              <a:defRPr sz="1900"/>
            </a:lvl8pPr>
            <a:lvl9pPr marL="3448385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5009515"/>
            <a:ext cx="5212080" cy="751205"/>
          </a:xfrm>
        </p:spPr>
        <p:txBody>
          <a:bodyPr/>
          <a:lstStyle>
            <a:lvl1pPr marL="0" indent="0">
              <a:buNone/>
              <a:defRPr sz="13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41AE-FEEB-41CE-81DE-790C3E596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01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D727-1108-452D-911A-C53191EE8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7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56329"/>
            <a:ext cx="1954530" cy="54614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56329"/>
            <a:ext cx="5718810" cy="5461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0B272-37EE-4EE0-8E76-980942D45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1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1752600"/>
            <a:ext cx="36163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36163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52A901-1542-4462-90BC-25E8C8C6DEF0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0000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9A6DD-BD5D-42A6-82D3-2AC3036521A3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7315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110089-9148-48BB-8218-A17AF21580E9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9382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45FDDB-AABD-4179-B533-5804AD92E137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3386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98659-544C-4F31-B6DB-EFF7CD3C6182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7695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9723D-3D7E-4B23-9C25-19D1F0DEC624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949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568325"/>
            <a:ext cx="738505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2" tIns="44450" rIns="87312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752600"/>
            <a:ext cx="73850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2" tIns="44450" rIns="87312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0"/>
            <a:ext cx="0" cy="63992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0"/>
            <a:ext cx="86852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8685213" y="0"/>
            <a:ext cx="0" cy="63992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848600" y="6399213"/>
            <a:ext cx="8366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99213"/>
            <a:ext cx="79248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00" y="58356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</a:defRPr>
            </a:lvl1pPr>
          </a:lstStyle>
          <a:p>
            <a:fld id="{EDD16C32-73DD-4854-965D-7130DFF83429}" type="slidenum">
              <a:rPr lang="en-US"/>
              <a:pPr/>
              <a:t>‹#›</a:t>
            </a:fld>
            <a:endParaRPr lang="en-US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 ftr="0" dt="0"/>
  <p:txStyles>
    <p:titleStyle>
      <a:lvl1pPr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41313" algn="l" defTabSz="825500" rtl="0" eaLnBrk="0" fontAlgn="base" hangingPunct="0">
        <a:spcBef>
          <a:spcPct val="40000"/>
        </a:spcBef>
        <a:spcAft>
          <a:spcPct val="0"/>
        </a:spcAft>
        <a:buSzPct val="75000"/>
        <a:buChar char="–"/>
        <a:defRPr sz="3200">
          <a:solidFill>
            <a:schemeClr val="tx1"/>
          </a:solidFill>
          <a:latin typeface="+mn-lt"/>
        </a:defRPr>
      </a:lvl2pPr>
      <a:lvl3pPr marL="1249363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1703388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Char char="–"/>
        <a:defRPr sz="3200">
          <a:solidFill>
            <a:schemeClr val="tx1"/>
          </a:solidFill>
          <a:latin typeface="+mn-lt"/>
        </a:defRPr>
      </a:lvl4pPr>
      <a:lvl5pPr marL="2157413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5pPr>
      <a:lvl6pPr marL="2614613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6pPr>
      <a:lvl7pPr marL="3071813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7pPr>
      <a:lvl8pPr marL="3529013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8pPr>
      <a:lvl9pPr marL="3986213" indent="-339725" algn="l" defTabSz="825500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255588"/>
            <a:ext cx="7816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493838"/>
            <a:ext cx="781685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975" y="5829300"/>
            <a:ext cx="2025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8625" y="5829300"/>
            <a:ext cx="2749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6175" y="5829300"/>
            <a:ext cx="2025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4C520A-AB57-4E9D-A8CF-A7FB8657C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56329"/>
            <a:ext cx="78181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493521"/>
            <a:ext cx="7818120" cy="422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7959" y="5956300"/>
            <a:ext cx="57912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/>
            </a:lvl1pPr>
          </a:lstStyle>
          <a:p>
            <a:pPr defTabSz="862096" eaLnBrk="1" hangingPunct="1">
              <a:defRPr/>
            </a:pPr>
            <a:fld id="{6CABAA31-CF8D-4298-B3DC-80EAF44FB684}" type="slidenum">
              <a:rPr lang="en-US" sz="1700" b="1">
                <a:solidFill>
                  <a:srgbClr val="000000"/>
                </a:solidFill>
                <a:latin typeface="Arial"/>
              </a:rPr>
              <a:pPr defTabSz="862096" eaLnBrk="1" hangingPunct="1">
                <a:defRPr/>
              </a:pPr>
              <a:t>‹#›</a:t>
            </a:fld>
            <a:endParaRPr lang="en-US" sz="1700" b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31048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862096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293144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724193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23286" indent="-323286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0453" indent="-2694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7620" indent="-215524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8669" indent="-215524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9717" indent="-2155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70765" indent="-21552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01813" indent="-21552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32861" indent="-21552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663909" indent="-21552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048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096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144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193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41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289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337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385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0" y="2"/>
            <a:ext cx="8686800" cy="5459431"/>
          </a:xfrm>
          <a:prstGeom prst="rect">
            <a:avLst/>
          </a:prstGeom>
          <a:gradFill rotWithShape="1">
            <a:gsLst>
              <a:gs pos="0">
                <a:srgbClr val="0066CC">
                  <a:gamma/>
                  <a:shade val="25490"/>
                  <a:invGamma/>
                  <a:alpha val="95000"/>
                </a:srgbClr>
              </a:gs>
              <a:gs pos="100000">
                <a:srgbClr val="0066CC">
                  <a:alpha val="81000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defTabSz="969963"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84188" defTabSz="969963"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69963" defTabSz="969963"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54150" defTabSz="969963"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939925" defTabSz="969963"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Joshua Basin Water District</a:t>
            </a:r>
          </a:p>
          <a:p>
            <a:pPr algn="ctr">
              <a:defRPr/>
            </a:pPr>
            <a:endParaRPr lang="en-US" sz="5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7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566"/>
              </a:spcBef>
              <a:defRPr/>
            </a:pPr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ts val="566"/>
              </a:spcBef>
              <a:defRPr/>
            </a:pPr>
            <a:r>
              <a:rPr lang="en-US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Water Rate Study</a:t>
            </a:r>
          </a:p>
          <a:p>
            <a:pPr algn="ctr">
              <a:spcBef>
                <a:spcPts val="700"/>
              </a:spcBef>
              <a:spcAft>
                <a:spcPts val="566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Preliminary Findings &amp; Rate Scenarios</a:t>
            </a:r>
          </a:p>
          <a:p>
            <a:pPr algn="ctr">
              <a:spcBef>
                <a:spcPts val="700"/>
              </a:spcBef>
              <a:spcAft>
                <a:spcPts val="566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October 12, 2022</a:t>
            </a:r>
          </a:p>
          <a:p>
            <a:pPr algn="ctr">
              <a:spcAft>
                <a:spcPts val="566"/>
              </a:spcAft>
              <a:defRPr/>
            </a:pPr>
            <a:r>
              <a:rPr lang="en-US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405120"/>
            <a:ext cx="8686800" cy="9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204" tIns="43102" rIns="86204" bIns="43102" anchor="ctr"/>
          <a:lstStyle/>
          <a:p>
            <a:pPr defTabSz="862039" eaLnBrk="1" hangingPunct="1">
              <a:buClr>
                <a:srgbClr val="5F5F5F"/>
              </a:buClr>
              <a:buSzPct val="75000"/>
              <a:buFont typeface="Wingdings" pitchFamily="2" charset="2"/>
              <a:buChar char="•"/>
            </a:pPr>
            <a:endParaRPr lang="en-US" sz="17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04" tIns="43102" rIns="86204" bIns="43102" anchor="ctr"/>
          <a:lstStyle/>
          <a:p>
            <a:pPr defTabSz="862039" eaLnBrk="1" hangingPunct="1">
              <a:buClr>
                <a:srgbClr val="5F5F5F"/>
              </a:buClr>
              <a:buSzPct val="75000"/>
              <a:buFont typeface="Wingdings" pitchFamily="2" charset="2"/>
              <a:buChar char="•"/>
            </a:pPr>
            <a:endParaRPr lang="en-US" sz="1700" b="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23" y="5531803"/>
            <a:ext cx="3453606" cy="7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9" y="1319045"/>
            <a:ext cx="7048336" cy="18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31124-33B4-C484-525C-134DFA6EFC32}"/>
              </a:ext>
            </a:extLst>
          </p:cNvPr>
          <p:cNvSpPr txBox="1"/>
          <p:nvPr/>
        </p:nvSpPr>
        <p:spPr>
          <a:xfrm>
            <a:off x="6705600" y="56721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7390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10</a:t>
            </a:fld>
            <a:endParaRPr lang="en-US" b="1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4A13D-097F-1423-5E81-C8A45AD41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93" y="113015"/>
            <a:ext cx="7146813" cy="61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32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11</a:t>
            </a:fld>
            <a:endParaRPr lang="en-US" b="1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0C0156-CD57-C033-C7A9-46365AD79C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18" t="2468" r="18724"/>
          <a:stretch/>
        </p:blipFill>
        <p:spPr>
          <a:xfrm>
            <a:off x="101793" y="4495800"/>
            <a:ext cx="922679" cy="1424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33152-CD56-E424-C68F-38D94F904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65" y="99777"/>
            <a:ext cx="7000361" cy="613413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B6EC582-A717-91F9-E0E4-6205F8A5FD19}"/>
              </a:ext>
            </a:extLst>
          </p:cNvPr>
          <p:cNvSpPr/>
          <p:nvPr/>
        </p:nvSpPr>
        <p:spPr bwMode="auto">
          <a:xfrm>
            <a:off x="572874" y="915785"/>
            <a:ext cx="478372" cy="1524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951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12</a:t>
            </a:fld>
            <a:endParaRPr lang="en-US" b="1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1AE29A0-DC36-2989-DD54-A7B1F09A6B85}"/>
              </a:ext>
            </a:extLst>
          </p:cNvPr>
          <p:cNvSpPr txBox="1"/>
          <p:nvPr/>
        </p:nvSpPr>
        <p:spPr>
          <a:xfrm>
            <a:off x="1179726" y="5867661"/>
            <a:ext cx="6934200" cy="25722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spc="-10" baseline="0" dirty="0">
                <a:solidFill>
                  <a:srgbClr val="FF0000"/>
                </a:solidFill>
              </a:rPr>
              <a:t>16%</a:t>
            </a:r>
            <a:r>
              <a:rPr lang="en-US" sz="1300" b="1" spc="-10" baseline="0" dirty="0">
                <a:solidFill>
                  <a:srgbClr val="FF0000"/>
                </a:solidFill>
              </a:rPr>
              <a:t>        1</a:t>
            </a:r>
            <a:r>
              <a:rPr lang="en-US" sz="1200" b="1" spc="-10" baseline="0" dirty="0">
                <a:solidFill>
                  <a:srgbClr val="FF0000"/>
                </a:solidFill>
              </a:rPr>
              <a:t>4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12%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8%</a:t>
            </a:r>
            <a:r>
              <a:rPr lang="en-US" sz="1300" b="1" spc="-1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4%</a:t>
            </a:r>
            <a:r>
              <a:rPr lang="en-US" sz="13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4%</a:t>
            </a:r>
            <a:r>
              <a:rPr lang="en-US" sz="13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4%</a:t>
            </a:r>
            <a:r>
              <a:rPr lang="en-US" sz="13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4%</a:t>
            </a:r>
            <a:r>
              <a:rPr lang="en-US" sz="13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          4</a:t>
            </a:r>
            <a:r>
              <a:rPr lang="en-US" sz="1200" b="1" spc="-10" baseline="0" dirty="0">
                <a:solidFill>
                  <a:srgbClr val="3333FF"/>
                </a:solidFill>
                <a:effectLst/>
                <a:latin typeface="+mn-lt"/>
                <a:ea typeface="+mn-ea"/>
                <a:cs typeface="+mn-cs"/>
              </a:rPr>
              <a:t>%</a:t>
            </a:r>
            <a:endParaRPr lang="en-US" sz="1200" b="1" spc="-10" baseline="0" dirty="0">
              <a:solidFill>
                <a:srgbClr val="3333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988C6F-B10D-FCDE-6822-B54128FAB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25" y="121019"/>
            <a:ext cx="7348115" cy="57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3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F4F3C-2B72-FB03-45F2-C413CFF37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5" y="123729"/>
            <a:ext cx="7344671" cy="5780160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13</a:t>
            </a:fld>
            <a:endParaRPr lang="en-US" b="1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1AE29A0-DC36-2989-DD54-A7B1F09A6B85}"/>
              </a:ext>
            </a:extLst>
          </p:cNvPr>
          <p:cNvSpPr txBox="1"/>
          <p:nvPr/>
        </p:nvSpPr>
        <p:spPr>
          <a:xfrm>
            <a:off x="1179726" y="5867661"/>
            <a:ext cx="6934200" cy="25722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spc="-10" baseline="0" dirty="0">
                <a:solidFill>
                  <a:srgbClr val="FF0000"/>
                </a:solidFill>
              </a:rPr>
              <a:t>14%</a:t>
            </a:r>
            <a:r>
              <a:rPr lang="en-US" sz="1300" b="1" spc="-10" baseline="0" dirty="0">
                <a:solidFill>
                  <a:srgbClr val="FF0000"/>
                </a:solidFill>
              </a:rPr>
              <a:t>        1</a:t>
            </a:r>
            <a:r>
              <a:rPr lang="en-US" sz="1200" b="1" spc="-10" baseline="0" dirty="0">
                <a:solidFill>
                  <a:srgbClr val="FF0000"/>
                </a:solidFill>
              </a:rPr>
              <a:t>2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8%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8%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8%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8%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4%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4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%</a:t>
            </a:r>
            <a:endParaRPr lang="en-US" sz="1200" b="1" spc="-1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889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19833-3630-26E2-10BE-13C74B54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49" y="103364"/>
            <a:ext cx="7363647" cy="5795094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14</a:t>
            </a:fld>
            <a:endParaRPr lang="en-US" b="1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1AE29A0-DC36-2989-DD54-A7B1F09A6B85}"/>
              </a:ext>
            </a:extLst>
          </p:cNvPr>
          <p:cNvSpPr txBox="1"/>
          <p:nvPr/>
        </p:nvSpPr>
        <p:spPr>
          <a:xfrm>
            <a:off x="1179726" y="5867661"/>
            <a:ext cx="6934200" cy="25722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spc="-10" baseline="0" dirty="0">
                <a:solidFill>
                  <a:srgbClr val="FF0000"/>
                </a:solidFill>
              </a:rPr>
              <a:t>9%</a:t>
            </a:r>
            <a:r>
              <a:rPr lang="en-US" sz="1300" b="1" spc="-10" baseline="0" dirty="0">
                <a:solidFill>
                  <a:srgbClr val="FF0000"/>
                </a:solidFill>
              </a:rPr>
              <a:t>          9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9%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9%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9%</a:t>
            </a:r>
            <a:r>
              <a:rPr lang="en-US" sz="1300" b="1" spc="-1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 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9%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9%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9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lang="en-US" sz="13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          6</a:t>
            </a:r>
            <a:r>
              <a:rPr lang="en-US" sz="1200" b="1" spc="-10" baseline="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%</a:t>
            </a:r>
            <a:endParaRPr lang="en-US" sz="1200" b="1" spc="-1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932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15</a:t>
            </a:fld>
            <a:endParaRPr lang="en-US" b="1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Dedicated Capital Charge</a:t>
            </a: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76327"/>
            <a:ext cx="8344128" cy="5172073"/>
          </a:xfrm>
          <a:noFill/>
          <a:ln/>
        </p:spPr>
        <p:txBody>
          <a:bodyPr lIns="87306" tIns="44447" rIns="87306" bIns="44447"/>
          <a:lstStyle/>
          <a:p>
            <a:pPr marL="234950" indent="-234950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Restricted funding source for capital improvements (option)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Can be used to fund capital projects, debt service, and CIRP program staff</a:t>
            </a:r>
          </a:p>
          <a:p>
            <a:pPr marL="234950" indent="-234950">
              <a:spcBef>
                <a:spcPts val="1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Can be collected via County property tax rolls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Relatively easy to administer (similar to Standby Charges, checked with NBS)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Keeps monthly water bills reasonable</a:t>
            </a:r>
          </a:p>
          <a:p>
            <a:pPr marL="234950" indent="-234950">
              <a:spcBef>
                <a:spcPts val="1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Could result in no regular water rate increases for up to 5 years</a:t>
            </a:r>
          </a:p>
          <a:p>
            <a:pPr marL="234950" indent="-234950">
              <a:spcBef>
                <a:spcPts val="1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Nexus of benefit with property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Water system designed to provide service capacity &amp; fire flow benefit to each property 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Infrastructure benefits property regardless of use; operations would be funded by rates</a:t>
            </a:r>
          </a:p>
          <a:p>
            <a:pPr marL="234950" indent="-234950">
              <a:spcBef>
                <a:spcPts val="1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Property-owners would be responsible for bill (not renters)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Landlords can potentially pass through charges (depending on current &amp; future lease)</a:t>
            </a:r>
          </a:p>
          <a:p>
            <a:pPr marL="234950" indent="-234950">
              <a:spcBef>
                <a:spcPts val="1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Options: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Charges can be a fixed charge based on meter size (e.g. similar to Capacity Charge)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Charges can be phased in (e.g. over 5 years) with flexibility to adjust each year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Can adopt a blend of capital charges and rate increases</a:t>
            </a:r>
          </a:p>
          <a:p>
            <a:pPr marL="0" indent="0">
              <a:spcBef>
                <a:spcPct val="75000"/>
              </a:spcBef>
              <a:buClr>
                <a:schemeClr val="bg2"/>
              </a:buClr>
              <a:buNone/>
              <a:tabLst>
                <a:tab pos="682625" algn="l"/>
              </a:tabLst>
            </a:pPr>
            <a:endParaRPr lang="en-US" sz="18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ED2DCB7D-E30F-7800-55D6-684C7860D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20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16</a:t>
            </a:fld>
            <a:endParaRPr lang="en-US" b="1" dirty="0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Issues for Input</a:t>
            </a: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78368"/>
            <a:ext cx="8344128" cy="4800596"/>
          </a:xfrm>
          <a:noFill/>
          <a:ln/>
        </p:spPr>
        <p:txBody>
          <a:bodyPr lIns="87306" tIns="44447" rIns="87306" bIns="44447"/>
          <a:lstStyle/>
          <a:p>
            <a:pPr marL="234950" indent="-234950">
              <a:spcBef>
                <a:spcPts val="30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Level of rate increases to consider for Prop 218 Process for next 5 years</a:t>
            </a:r>
          </a:p>
          <a:p>
            <a:pPr marL="234950" indent="-234950">
              <a:spcBef>
                <a:spcPts val="2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Level of increases to fixed monthly charges vs. water usage rates</a:t>
            </a:r>
          </a:p>
          <a:p>
            <a:pPr marL="234950" indent="-234950">
              <a:spcBef>
                <a:spcPts val="2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Concept of a Dedicated/Restricted Capital Charge instead of rate increases</a:t>
            </a:r>
          </a:p>
          <a:p>
            <a:pPr marL="234950" indent="-234950">
              <a:spcBef>
                <a:spcPts val="2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for collecting a Capital Charge on the property tax rolls</a:t>
            </a:r>
          </a:p>
          <a:p>
            <a:pPr marL="234950" indent="-234950">
              <a:spcBef>
                <a:spcPts val="2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for pursuing Prop 218 adoption of drought rate surcharges</a:t>
            </a:r>
          </a:p>
          <a:p>
            <a:pPr marL="234950" indent="-234950">
              <a:spcBef>
                <a:spcPts val="2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 welcome your input on any other issues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3C61942E-E426-2C8E-FF0B-D271A10A2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D8499FF8-9080-2566-29F2-167E4A1CC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34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63D1-B86E-4C74-B60D-ECAB31312F3A}" type="slidenum">
              <a:rPr lang="en-US"/>
              <a:pPr/>
              <a:t>17</a:t>
            </a:fld>
            <a:endParaRPr lang="en-US" b="1"/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Draft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Rate Study Process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3317CB3-CC31-6C4A-3B6A-49A12856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70" y="1106488"/>
            <a:ext cx="8403657" cy="518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06" tIns="44447" rIns="87306" bIns="44447" numCol="1" anchor="t" anchorCtr="0" compatLnSpc="1">
            <a:prstTxWarp prst="textNoShape">
              <a:avLst/>
            </a:prstTxWarp>
          </a:bodyPr>
          <a:lstStyle>
            <a:lvl1pPr marL="339725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41313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249363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1703388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157413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5pPr>
            <a:lvl6pPr marL="2614613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6pPr>
            <a:lvl7pPr marL="3071813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7pPr>
            <a:lvl8pPr marL="3529013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8pPr>
            <a:lvl9pPr marL="3986213" indent="-339725" algn="l" defTabSz="825500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341313" indent="-341313">
              <a:spcBef>
                <a:spcPts val="15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Aug-31	Board Meeting – Water rate study introduction &amp; receive initial input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Sep-13	CAC Meeting – Water rate study introduction &amp; receive initial input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Oct-12	Special Joint Board &amp; CAC Workshop – Discuss preliminary findings </a:t>
            </a:r>
            <a:br>
              <a:rPr lang="en-US" sz="1600" b="1" kern="0" dirty="0"/>
            </a:br>
            <a:r>
              <a:rPr lang="en-US" sz="1600" b="1" kern="0" dirty="0"/>
              <a:t> 		and draft alternatives and receive input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Nov-8 	CAC Meeting – Continue evaluating &amp; honing recommendations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Nov-9 	Special Joint Board &amp; CAC Workshop - Continue evaluating &amp; honing  		recommendations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Mid-Dec	Special Board Meeting – Review &amp; finalize recommendations, seek 		direction to move forward with Prop 218 Process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Late-Dec	Mail Prop 218 Notices at least 45 days prior to date of Public Hearing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Jan-10	Community Workshop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Feb-15 	Board Meeting – Public Hearing on proposed rates</a:t>
            </a:r>
          </a:p>
          <a:p>
            <a:pPr marL="341313" indent="-341313">
              <a:spcBef>
                <a:spcPts val="1300"/>
              </a:spcBef>
              <a:buClr>
                <a:schemeClr val="bg2"/>
              </a:buClr>
              <a:tabLst>
                <a:tab pos="682625" algn="l"/>
                <a:tab pos="1371600" algn="l"/>
              </a:tabLst>
            </a:pPr>
            <a:r>
              <a:rPr lang="en-US" sz="1600" b="1" kern="0" dirty="0"/>
              <a:t>Mar-1	Goal:  New rates effective starting March 1, 2023 with future 			increases effective January 1 each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12ABF-09C6-00EC-8669-30B1731282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47BBE437-0982-5D03-6D66-A06C98C9B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89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8B32-9B7E-4954-BD13-7398DB2D3188}" type="slidenum">
              <a:rPr lang="en-US"/>
              <a:pPr/>
              <a:t>18</a:t>
            </a:fld>
            <a:endParaRPr lang="en-US" b="1"/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1028700" y="457200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Questions &amp; </a:t>
            </a:r>
            <a:b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Discussion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729CC-1D37-F4F5-F6CB-8938B29B3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28650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5511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5F54B-8DD8-42D6-8124-60462B8A17FB}" type="slidenum">
              <a:rPr lang="en-US"/>
              <a:pPr/>
              <a:t>2</a:t>
            </a:fld>
            <a:endParaRPr lang="en-US" b="1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Presentation Overview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1255665"/>
            <a:ext cx="4584701" cy="3513229"/>
          </a:xfrm>
          <a:noFill/>
          <a:ln/>
        </p:spPr>
        <p:txBody>
          <a:bodyPr lIns="87306" tIns="44447" rIns="87306" bIns="44447"/>
          <a:lstStyle/>
          <a:p>
            <a:pPr marL="403225" indent="-403225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403225" indent="-403225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Rates &amp; Finances</a:t>
            </a:r>
          </a:p>
          <a:p>
            <a:pPr marL="403225" indent="-403225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Challenges</a:t>
            </a:r>
          </a:p>
          <a:p>
            <a:pPr marL="403225" indent="-403225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Draft Rate Scenarios</a:t>
            </a:r>
          </a:p>
          <a:p>
            <a:pPr marL="403225" indent="-403225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Dedicated Capital Charge</a:t>
            </a:r>
          </a:p>
          <a:p>
            <a:pPr marL="403225" indent="-403225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Schedule &amp; Next Steps</a:t>
            </a:r>
          </a:p>
        </p:txBody>
      </p:sp>
      <p:pic>
        <p:nvPicPr>
          <p:cNvPr id="3737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3602"/>
            <a:ext cx="2260599" cy="33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Line 3">
            <a:extLst>
              <a:ext uri="{FF2B5EF4-FFF2-40B4-BE49-F238E27FC236}">
                <a16:creationId xmlns:a16="http://schemas.microsoft.com/office/drawing/2014/main" id="{3B2FECB1-388E-45A2-C4A0-594BBD59D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5924C96-F9AE-0710-A3A3-6852E482BF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674BC-6912-8364-04BA-12DF0F0A2F8E}"/>
              </a:ext>
            </a:extLst>
          </p:cNvPr>
          <p:cNvSpPr txBox="1"/>
          <p:nvPr/>
        </p:nvSpPr>
        <p:spPr>
          <a:xfrm>
            <a:off x="1600200" y="5145135"/>
            <a:ext cx="5638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Goal:  Discuss preliminary findings &amp; draft rate scenarios and receive input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3</a:t>
            </a:fld>
            <a:endParaRPr lang="en-US" b="1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 &amp; Finances</a:t>
            </a: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1373" y="1194665"/>
            <a:ext cx="8572727" cy="4700583"/>
          </a:xfrm>
          <a:noFill/>
          <a:ln/>
        </p:spPr>
        <p:txBody>
          <a:bodyPr lIns="87306" tIns="44447" rIns="87306" bIns="44447"/>
          <a:lstStyle/>
          <a:p>
            <a:pPr marL="284163" indent="-284163">
              <a:spcBef>
                <a:spcPts val="1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JBWD is a financially self-supporting government agency</a:t>
            </a:r>
          </a:p>
          <a:p>
            <a:pPr marL="284163" indent="-284163">
              <a:spcBef>
                <a:spcPts val="1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Water rates are the main source of revenue and need to be </a:t>
            </a:r>
            <a:b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set at levels adequate to fund the costs of providing service</a:t>
            </a:r>
          </a:p>
          <a:p>
            <a:pPr marL="284163" indent="-284163">
              <a:spcBef>
                <a:spcPts val="1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District has historically provided strong financial management </a:t>
            </a:r>
            <a:b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via annual rate increases phased in over many years</a:t>
            </a:r>
          </a:p>
          <a:p>
            <a:pPr marL="284163" indent="-284163">
              <a:spcBef>
                <a:spcPts val="1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5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Last rate study completed in early 2018; final year increase effective Jan-1, 2022</a:t>
            </a:r>
          </a:p>
          <a:p>
            <a:pPr marL="628650" lvl="1" indent="-23018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Evaluated a range of funding and rate alternatives</a:t>
            </a:r>
          </a:p>
          <a:p>
            <a:pPr marL="628650" lvl="1" indent="-23018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District adopted substantial rate increases phased in over 5 years based on a “Reduced Rate Scenario”</a:t>
            </a:r>
          </a:p>
          <a:p>
            <a:pPr marL="628650" lvl="1" indent="-23018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Less % increase to fixed charges &amp; more to usage charges, steeper tiers</a:t>
            </a:r>
          </a:p>
          <a:p>
            <a:pPr marL="284163" lvl="1" indent="-284163"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n"/>
              <a:tabLst>
                <a:tab pos="682625" algn="l"/>
              </a:tabLst>
            </a:pPr>
            <a:r>
              <a:rPr lang="en-US" sz="1750" b="1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Adopted rates were designed to take substantial steps in the right direction with the understanding that </a:t>
            </a:r>
            <a:r>
              <a:rPr lang="en-US" sz="1750" b="1" u="sng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significant additional rate increases would be needed to support operating &amp; capital needs including Chromium 6 </a:t>
            </a:r>
          </a:p>
          <a:p>
            <a:pPr marL="0" indent="0">
              <a:spcBef>
                <a:spcPct val="75000"/>
              </a:spcBef>
              <a:buClr>
                <a:schemeClr val="bg2"/>
              </a:buClr>
              <a:buNone/>
              <a:tabLst>
                <a:tab pos="682625" algn="l"/>
              </a:tabLst>
            </a:pPr>
            <a:endParaRPr lang="en-US" sz="18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3DF76-476A-4BDD-E217-4385DCA111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 bwMode="auto">
          <a:xfrm>
            <a:off x="7086600" y="1116876"/>
            <a:ext cx="1328037" cy="194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483225C-36D0-1DC8-8D88-B4085C5F7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E9CAB8AF-185A-DC89-4DBA-6BCAB09A2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76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4</a:t>
            </a:fld>
            <a:endParaRPr lang="en-US" b="1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5FA5A1D-0457-CD28-D4AC-028D1736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643"/>
            <a:ext cx="70976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3408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5</a:t>
            </a:fld>
            <a:endParaRPr lang="en-US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9FF8B-66E9-C99C-313F-56434002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04800"/>
            <a:ext cx="8002565" cy="579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AABF1-C3E6-3136-37A6-042250A45072}"/>
              </a:ext>
            </a:extLst>
          </p:cNvPr>
          <p:cNvSpPr txBox="1"/>
          <p:nvPr/>
        </p:nvSpPr>
        <p:spPr>
          <a:xfrm>
            <a:off x="4572000" y="1905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57,584 LF Mainlines Replaced! Saddleback, Tilford Ph I &amp;. II</a:t>
            </a:r>
          </a:p>
        </p:txBody>
      </p:sp>
    </p:spTree>
    <p:extLst>
      <p:ext uri="{BB962C8B-B14F-4D97-AF65-F5344CB8AC3E}">
        <p14:creationId xmlns:p14="http://schemas.microsoft.com/office/powerpoint/2010/main" val="9282573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6</a:t>
            </a:fld>
            <a:endParaRPr lang="en-US" b="1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Water Rates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2167EE-F6A0-4010-B306-C2B927F17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1" y="3200400"/>
            <a:ext cx="1147762" cy="1147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DFC6F-F542-4A43-AEB7-58A84112E332}"/>
              </a:ext>
            </a:extLst>
          </p:cNvPr>
          <p:cNvSpPr txBox="1"/>
          <p:nvPr/>
        </p:nvSpPr>
        <p:spPr>
          <a:xfrm>
            <a:off x="6870253" y="1599694"/>
            <a:ext cx="1741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charges generate 38% of rate revenues</a:t>
            </a:r>
            <a:b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(target was 40%)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59643-D160-46C0-99E3-EE716EE29F47}"/>
              </a:ext>
            </a:extLst>
          </p:cNvPr>
          <p:cNvSpPr txBox="1"/>
          <p:nvPr/>
        </p:nvSpPr>
        <p:spPr>
          <a:xfrm>
            <a:off x="6934201" y="4526719"/>
            <a:ext cx="1605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Rate =</a:t>
            </a:r>
            <a:b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slightly over</a:t>
            </a:r>
            <a:b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cent per gallon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158DC-D525-8A38-E42F-340B33E11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" y="1184276"/>
            <a:ext cx="6455916" cy="4779226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100C85E-15F6-4135-6DF7-E2780B758D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8A2CE8CA-081D-ACA3-3937-3FF6B24C6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14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F32B-AC87-4960-95FA-FE572CD16A0D}" type="slidenum">
              <a:rPr lang="en-US"/>
              <a:pPr/>
              <a:t>7</a:t>
            </a:fld>
            <a:endParaRPr lang="en-US" b="1"/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Financial Challenges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7659" y="1076326"/>
            <a:ext cx="8245068" cy="5241923"/>
          </a:xfrm>
          <a:noFill/>
          <a:ln/>
        </p:spPr>
        <p:txBody>
          <a:bodyPr lIns="87306" tIns="44447" rIns="87306" bIns="44447"/>
          <a:lstStyle/>
          <a:p>
            <a:pPr marL="341313" indent="-341313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000" b="1" dirty="0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Chromium 6 Project (Capital &amp; Operating Costs)</a:t>
            </a:r>
            <a:endParaRPr lang="en-US" sz="2000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Needed to meet new, extremely-stringent regulatory requirements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Capital project cost estimate = $18 million (preliminary)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JBWD seeking grant &amp; low-interest rate funding from the SRF financing program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Projections assume $10M grant + $8M SRF Loan with ~$400K annual debt svc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Annual operating &amp; maintenance costs estimated at $750,000</a:t>
            </a:r>
          </a:p>
          <a:p>
            <a:pPr marL="341313" indent="-341313">
              <a:spcBef>
                <a:spcPts val="12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000" b="1" dirty="0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Aging Infrastructure &amp; Capital Improvement Needs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$2.5+ million (current $) in annual funding needs for rehabilitation &amp; replacement </a:t>
            </a:r>
            <a:b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of aging infrastructure (boosters, wells, tanks, water meters &amp; old pipelines)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JBWD established a Capital Improvement &amp; Replacement Program (CIRP) with </a:t>
            </a:r>
            <a:b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in-house staffing to help construct capital improvements at lower cost</a:t>
            </a:r>
          </a:p>
          <a:p>
            <a:pPr marL="341313" indent="-341313">
              <a:spcBef>
                <a:spcPts val="12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000" b="1" dirty="0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Long-Term Water Supply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Ongoing funding needed to import water from Mojave Water Agency to mitigate groundwater overdraft; projections assume = 1,000 Acre-Feet per year</a:t>
            </a:r>
          </a:p>
          <a:p>
            <a:pPr marL="341313" indent="-341313">
              <a:spcBef>
                <a:spcPts val="12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2000" b="1" dirty="0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Ongoing Cost Inflation</a:t>
            </a:r>
          </a:p>
          <a:p>
            <a:pPr marL="630238" lvl="1" indent="-234950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Ø"/>
              <a:tabLst>
                <a:tab pos="682625" algn="l"/>
              </a:tabLst>
            </a:pP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Rate increases are needed to keep revenues in line with cost inflation and </a:t>
            </a:r>
            <a:b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escalating costs of providing service</a:t>
            </a:r>
          </a:p>
          <a:p>
            <a:pPr marL="0" indent="0">
              <a:spcBef>
                <a:spcPct val="30000"/>
              </a:spcBef>
              <a:buClr>
                <a:schemeClr val="bg2"/>
              </a:buClr>
              <a:buNone/>
              <a:tabLst>
                <a:tab pos="682625" algn="l"/>
              </a:tabLst>
            </a:pPr>
            <a:endParaRPr lang="en-US" sz="18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342F7A33-1E03-8014-A2BA-7460B4D2C3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151BF458-B2EA-661E-D341-721B741C1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78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8</a:t>
            </a:fld>
            <a:endParaRPr lang="en-US" b="1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Financial Projections</a:t>
            </a: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074" y="1106488"/>
            <a:ext cx="8458654" cy="5186360"/>
          </a:xfrm>
          <a:noFill/>
          <a:ln/>
        </p:spPr>
        <p:txBody>
          <a:bodyPr lIns="87306" tIns="44447" rIns="87306" bIns="44447"/>
          <a:lstStyle/>
          <a:p>
            <a:pPr marL="234950" indent="-234950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BWA worked with JBWD to develop 10-year cash flow projections to identify future funding needs and evaluate rate increases</a:t>
            </a:r>
          </a:p>
          <a:p>
            <a:pPr marL="234950" indent="-234950">
              <a:spcBef>
                <a:spcPts val="1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Based on latest financial and utility billing data available and a number of reasonable and slightly-conservative assumptions including: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Operating expenses based on current fiscal year budget (approx. $7.1M)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Operating cost inflation projected at 6% next year then 4% per year thereafter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Growth:  New connection projected at 50 this fiscal year &amp; 25 per year thereafter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Assumes each 10% increase in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water flow charges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results in a 1% decrease in water use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Add’l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staffing (deferred &amp; reduced): $45K per year increasing to $200K after 3 years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Assumes $18M Chromium 6 Project funded by $10M Grant &amp; $8M SRF Loan with $400,000 annual debt service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Chromium 6 operating expenses est. at $750,000 per year starting in 2 years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1,000 AF per year of imported water from MWA for groundwater recharge (~85% of demand)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Equipment/Technology: $375K and Studies/Reports: $200K (reduced from initial estimates)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Meter Replacement Program:  $185K for 7 years then $50K per year (reduced from initial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New Admin Building:  excluded</a:t>
            </a:r>
          </a:p>
          <a:p>
            <a:pPr marL="457200" lvl="1" indent="-173038">
              <a:spcBef>
                <a:spcPts val="4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Capital improvement annual funding target $2,500,000 + 3.5% escalation per year</a:t>
            </a:r>
          </a:p>
          <a:p>
            <a:pPr marL="457200" lvl="1" indent="-17303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endParaRPr lang="en-US" sz="16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lvl="1" indent="-17303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ct val="75000"/>
              </a:spcBef>
              <a:buClr>
                <a:schemeClr val="bg2"/>
              </a:buClr>
              <a:buNone/>
              <a:tabLst>
                <a:tab pos="682625" algn="l"/>
              </a:tabLst>
            </a:pPr>
            <a:endParaRPr lang="en-US" sz="18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ED2DCB7D-E30F-7800-55D6-684C7860D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52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7FA4-9F83-4A92-A7E3-5BCC43C3A28B}" type="slidenum">
              <a:rPr lang="en-US"/>
              <a:pPr/>
              <a:t>9</a:t>
            </a:fld>
            <a:endParaRPr lang="en-US" b="1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4738" y="82550"/>
            <a:ext cx="7197725" cy="838200"/>
          </a:xfrm>
          <a:noFill/>
          <a:ln/>
        </p:spPr>
        <p:txBody>
          <a:bodyPr lIns="87306" tIns="44447" rIns="87306" bIns="44447"/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Draft Rate Scenarios</a:t>
            </a: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074" y="1184276"/>
            <a:ext cx="8458654" cy="4835521"/>
          </a:xfrm>
          <a:noFill/>
          <a:ln/>
        </p:spPr>
        <p:txBody>
          <a:bodyPr lIns="87306" tIns="44447" rIns="87306" bIns="44447"/>
          <a:lstStyle/>
          <a:p>
            <a:pPr marL="234950" indent="-234950">
              <a:spcBef>
                <a:spcPts val="18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support operating and capital needs and the Chromium 6 Project over the next 5 years, rate increases in line with the 2018 projections are needed.</a:t>
            </a:r>
          </a:p>
          <a:p>
            <a:pPr marL="234950" indent="-234950">
              <a:spcBef>
                <a:spcPts val="2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Evaluated a range of financial &amp; rate scenarios</a:t>
            </a:r>
          </a:p>
          <a:p>
            <a:pPr marL="573088" lvl="1" indent="-290513">
              <a:spcBef>
                <a:spcPts val="800"/>
              </a:spcBef>
              <a:buSzPct val="100000"/>
              <a:buFont typeface="+mj-lt"/>
              <a:buAutoNum type="alphaUcPeriod"/>
              <a:tabLst>
                <a:tab pos="573088" algn="l"/>
                <a:tab pos="682625" algn="l"/>
              </a:tabLst>
            </a:pPr>
            <a:r>
              <a:rPr lang="en-US" sz="1600" dirty="0">
                <a:solidFill>
                  <a:srgbClr val="3333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Best Management Practice with Reduced Expenses</a:t>
            </a:r>
          </a:p>
          <a:p>
            <a:pPr marL="573088" lvl="1" indent="-290513">
              <a:spcBef>
                <a:spcPts val="800"/>
              </a:spcBef>
              <a:buSzPct val="100000"/>
              <a:buFont typeface="+mj-lt"/>
              <a:buAutoNum type="alphaUcPeriod"/>
              <a:tabLst>
                <a:tab pos="573088" algn="l"/>
                <a:tab pos="682625" algn="l"/>
              </a:tabLst>
            </a:pPr>
            <a:r>
              <a:rPr lang="en-US" sz="1600" dirty="0">
                <a:solidFill>
                  <a:srgbClr val="3333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Reduced Rate Increases with </a:t>
            </a:r>
            <a:r>
              <a:rPr lang="en-US" sz="1600" dirty="0" err="1">
                <a:solidFill>
                  <a:srgbClr val="3333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Add’l</a:t>
            </a:r>
            <a:r>
              <a:rPr lang="en-US" sz="1600" dirty="0">
                <a:solidFill>
                  <a:srgbClr val="3333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Drawdown of Fund Reserves</a:t>
            </a:r>
          </a:p>
          <a:p>
            <a:pPr marL="573088" lvl="1" indent="-290513">
              <a:spcBef>
                <a:spcPts val="800"/>
              </a:spcBef>
              <a:buSzPct val="100000"/>
              <a:buFont typeface="+mj-lt"/>
              <a:buAutoNum type="alphaUcPeriod"/>
              <a:tabLst>
                <a:tab pos="573088" algn="l"/>
                <a:tab pos="682625" algn="l"/>
              </a:tabLst>
            </a:pPr>
            <a:r>
              <a:rPr lang="en-US" sz="1600" dirty="0">
                <a:solidFill>
                  <a:srgbClr val="3333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Limit Overall Rate Increases to 9% Per Year &amp; Reduce CIP</a:t>
            </a:r>
          </a:p>
          <a:p>
            <a:pPr marL="573088" lvl="1" indent="-290513">
              <a:spcBef>
                <a:spcPts val="800"/>
              </a:spcBef>
              <a:buSzPct val="100000"/>
              <a:buFont typeface="+mj-lt"/>
              <a:buAutoNum type="alphaUcPeriod"/>
              <a:tabLst>
                <a:tab pos="573088" algn="l"/>
                <a:tab pos="682625" algn="l"/>
              </a:tabLst>
            </a:pPr>
            <a:r>
              <a:rPr lang="en-US" sz="1600" dirty="0">
                <a:solidFill>
                  <a:srgbClr val="3333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Dedicated/Restricted Capital Improvement Charge (On Bill or Tax Roll)</a:t>
            </a:r>
            <a:endParaRPr 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34950" indent="-234950">
              <a:spcBef>
                <a:spcPts val="25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Tradeoffs with different levels of rate increases</a:t>
            </a:r>
          </a:p>
          <a:p>
            <a:pPr marL="457200" lvl="1" indent="-17303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Level of funding for capital improvements</a:t>
            </a:r>
          </a:p>
          <a:p>
            <a:pPr marL="457200" lvl="1" indent="-17303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Drawdown of fund reserves</a:t>
            </a:r>
          </a:p>
          <a:p>
            <a:pPr marL="457200" lvl="1" indent="-17303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Near-term vs. longer-term capital funding &amp; rate increases</a:t>
            </a:r>
          </a:p>
          <a:p>
            <a:pPr marL="457200" lvl="1" indent="-17303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More rate increases in first 5 years = less in future &amp; vice versa</a:t>
            </a:r>
          </a:p>
          <a:p>
            <a:pPr marL="457200" lvl="1" indent="-173038">
              <a:spcBef>
                <a:spcPts val="600"/>
              </a:spcBef>
              <a:buClr>
                <a:schemeClr val="bg2"/>
              </a:buClr>
              <a:tabLst>
                <a:tab pos="682625" algn="l"/>
              </a:tabLst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Balance of competing objectives</a:t>
            </a:r>
          </a:p>
          <a:p>
            <a:pPr marL="0" indent="0">
              <a:spcBef>
                <a:spcPct val="75000"/>
              </a:spcBef>
              <a:buClr>
                <a:schemeClr val="bg2"/>
              </a:buClr>
              <a:buNone/>
              <a:tabLst>
                <a:tab pos="682625" algn="l"/>
              </a:tabLst>
            </a:pPr>
            <a:endParaRPr lang="en-US" sz="18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" y="211718"/>
            <a:ext cx="427083" cy="6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671A820-4EDA-7893-8792-24ECFCDBA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7"/>
          <a:stretch/>
        </p:blipFill>
        <p:spPr bwMode="auto">
          <a:xfrm>
            <a:off x="8113926" y="5852565"/>
            <a:ext cx="533401" cy="4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ED2DCB7D-E30F-7800-55D6-684C7860D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98538"/>
            <a:ext cx="8685212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D933B-9646-5E52-91AA-B5CA796DAE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5"/>
          <a:stretch/>
        </p:blipFill>
        <p:spPr bwMode="auto">
          <a:xfrm>
            <a:off x="6553200" y="4040527"/>
            <a:ext cx="1966076" cy="1561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1179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wa Number Charts">
  <a:themeElements>
    <a:clrScheme name="bwa Number Charts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wa Number Char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wa Number Chart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a Number Char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a Number Chart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a Number Chart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a Number Chart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a Number Chart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a Number Chart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5F5F5F"/>
          </a:buClr>
          <a:buSzPct val="75000"/>
          <a:buFont typeface="Wingdings" pitchFamily="2" charset="2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5F5F5F"/>
          </a:buClr>
          <a:buSzPct val="75000"/>
          <a:buFont typeface="Wingdings" pitchFamily="2" charset="2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f02194-d0ed-4e38-8e02-d43148d9daf2" xsi:nil="true"/>
    <lcf76f155ced4ddcb4097134ff3c332f xmlns="27001e08-ca96-4b56-b8ce-a064672e1b2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B3E5B3B4E764AB03AFDB2955D2C8A" ma:contentTypeVersion="26" ma:contentTypeDescription="Create a new document." ma:contentTypeScope="" ma:versionID="4794767dcea1108fef8b1cd5cbe396b8">
  <xsd:schema xmlns:xsd="http://www.w3.org/2001/XMLSchema" xmlns:xs="http://www.w3.org/2001/XMLSchema" xmlns:p="http://schemas.microsoft.com/office/2006/metadata/properties" xmlns:ns2="27001e08-ca96-4b56-b8ce-a064672e1b2e" xmlns:ns3="85f02194-d0ed-4e38-8e02-d43148d9daf2" targetNamespace="http://schemas.microsoft.com/office/2006/metadata/properties" ma:root="true" ma:fieldsID="5f150a479e66e4dae3aeb3ca142ff704" ns2:_="" ns3:_="">
    <xsd:import namespace="27001e08-ca96-4b56-b8ce-a064672e1b2e"/>
    <xsd:import namespace="85f02194-d0ed-4e38-8e02-d43148d9d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01e08-ca96-4b56-b8ce-a064672e1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15b47a-32f4-419e-a4da-f2c6c17ec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02194-d0ed-4e38-8e02-d43148d9d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63c2e6-1669-4d33-9d78-7f2d18571282}" ma:internalName="TaxCatchAll" ma:showField="CatchAllData" ma:web="85f02194-d0ed-4e38-8e02-d43148d9d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508664-7A24-47C4-978C-CB7B9722836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27001e08-ca96-4b56-b8ce-a064672e1b2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5f02194-d0ed-4e38-8e02-d43148d9da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8CC19C-C3E3-4A37-9DF1-DB57EFCBB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01e08-ca96-4b56-b8ce-a064672e1b2e"/>
    <ds:schemaRef ds:uri="85f02194-d0ed-4e38-8e02-d43148d9d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18B8E1-B9E8-4C94-89BF-FFBAB170EF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Office\Templates\bwa Number Charts.pot</Template>
  <TotalTime>0</TotalTime>
  <Words>1256</Words>
  <Application>Microsoft Office PowerPoint</Application>
  <PresentationFormat>Custom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Segoe UI Semibold</vt:lpstr>
      <vt:lpstr>Tenorite</vt:lpstr>
      <vt:lpstr>Times New Roman</vt:lpstr>
      <vt:lpstr>Wingdings</vt:lpstr>
      <vt:lpstr>bwa Number Charts</vt:lpstr>
      <vt:lpstr>Custom Design</vt:lpstr>
      <vt:lpstr>2_Default Design</vt:lpstr>
      <vt:lpstr>PowerPoint Presentation</vt:lpstr>
      <vt:lpstr>Presentation Overview</vt:lpstr>
      <vt:lpstr>Rates &amp; Finances</vt:lpstr>
      <vt:lpstr>PowerPoint Presentation</vt:lpstr>
      <vt:lpstr>PowerPoint Presentation</vt:lpstr>
      <vt:lpstr>Current Water Rates</vt:lpstr>
      <vt:lpstr>Financial Challenges</vt:lpstr>
      <vt:lpstr>Financial Projections</vt:lpstr>
      <vt:lpstr>Draft Rate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Dedicated Capital Charge</vt:lpstr>
      <vt:lpstr>Key Issues for Input</vt:lpstr>
      <vt:lpstr>Draft Rate Study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2013-05-01T18:09:20Z</dcterms:created>
  <dcterms:modified xsi:type="dcterms:W3CDTF">2022-10-27T20:25:12Z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0x010100F38B3E5B3B4E764AB03AFDB2955D2C8A</vt:lpwstr>
  </property>
  <property fmtid="{D5CDD505-2E9C-101B-9397-08002B2CF9AE}" pid="3" name="MediaServiceImageTags">
    <vt:lpwstr/>
  </property>
</Properties>
</file>