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94" r:id="rId2"/>
    <p:sldId id="441" r:id="rId3"/>
    <p:sldId id="424" r:id="rId4"/>
    <p:sldId id="425" r:id="rId5"/>
    <p:sldId id="433" r:id="rId6"/>
    <p:sldId id="426" r:id="rId7"/>
    <p:sldId id="440" r:id="rId8"/>
    <p:sldId id="429" r:id="rId9"/>
    <p:sldId id="431" r:id="rId10"/>
    <p:sldId id="43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1AD808-B951-68F0-7548-EEC4F3351EE1}" name="Reyes, Vladimir" initials="VR" userId="S::vreyes@dpw.sbcounty.gov::962614a4-d557-41fc-9f36-f4dee8905db3" providerId="AD"/>
  <p188:author id="{436A4517-3E26-C05F-D420-89A0B897A0D0}" name="Fahey, Carolyn" initials="CF" userId="S::Carolyn.Fahey@mbakerintl.com::9ee22309-82b1-4bd0-a1b1-b268927c5d3f" providerId="AD"/>
  <p188:author id="{95A3234D-C431-5101-2FAF-4E5691F7726B}" name="Mondragon, Noel - DPW" initials="NM" userId="S::Noel.Mondragon@dpw.sbcounty.gov::f8427b9f-469b-43b2-a0b6-2958840b29c7" providerId="AD"/>
  <p188:author id="{8AF6054E-2807-5211-4DDF-7DDD24ADEE36}" name="Rodriguez, Mauricio" initials="MR" userId="S::Mauricio.Rodriguez@dpw.sbcounty.gov::f8c6be41-551e-45b5-8598-caec204d1b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73"/>
    <a:srgbClr val="CD9700"/>
    <a:srgbClr val="FF0000"/>
    <a:srgbClr val="E59EDD"/>
    <a:srgbClr val="EF5E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E4F411-0892-4302-B009-EE492A27AB4E}" v="2" dt="2026-03-03T08:04:25.964"/>
    <p1510:client id="{D8AA0170-C97D-2281-D6BF-9C7D2819A444}" v="15" dt="2026-03-03T16:31:46.617"/>
    <p1510:client id="{DF60449D-D9CB-456A-5C1A-7A067FE5564F}" v="1" dt="2026-03-03T14:37:11.3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26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614197-69B0-446B-8D98-E868BC29D13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4E0733-ABE8-4296-AF37-710DC76120A7}">
      <dgm:prSet phldrT="[Text]"/>
      <dgm:spPr>
        <a:solidFill>
          <a:srgbClr val="CD970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Strategic Studies</a:t>
          </a:r>
        </a:p>
      </dgm:t>
    </dgm:pt>
    <dgm:pt modelId="{A4A1C09B-76D2-4ACA-B384-B748BB71EF97}" type="parTrans" cxnId="{60D77C92-814C-4884-B546-EC871EC51E8D}">
      <dgm:prSet/>
      <dgm:spPr/>
      <dgm:t>
        <a:bodyPr/>
        <a:lstStyle/>
        <a:p>
          <a:endParaRPr lang="en-US"/>
        </a:p>
      </dgm:t>
    </dgm:pt>
    <dgm:pt modelId="{3D9B3C0A-409F-4B16-8FBE-A0EAFF2168BA}" type="sibTrans" cxnId="{60D77C92-814C-4884-B546-EC871EC51E8D}">
      <dgm:prSet/>
      <dgm:spPr/>
      <dgm:t>
        <a:bodyPr/>
        <a:lstStyle/>
        <a:p>
          <a:endParaRPr lang="en-US"/>
        </a:p>
      </dgm:t>
    </dgm:pt>
    <dgm:pt modelId="{C7608497-7ED8-406D-BC8F-7915B5F74BB7}">
      <dgm:prSet/>
      <dgm:spPr>
        <a:solidFill>
          <a:schemeClr val="tx2">
            <a:lumMod val="90000"/>
            <a:lumOff val="10000"/>
          </a:schemeClr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Public Outreach </a:t>
          </a:r>
        </a:p>
      </dgm:t>
    </dgm:pt>
    <dgm:pt modelId="{9E4AFFA0-71A0-4C16-A965-7E6FE09C76D2}" type="parTrans" cxnId="{0468BE07-AE42-4E7C-8D95-245576F3F93F}">
      <dgm:prSet/>
      <dgm:spPr/>
      <dgm:t>
        <a:bodyPr/>
        <a:lstStyle/>
        <a:p>
          <a:endParaRPr lang="en-US"/>
        </a:p>
      </dgm:t>
    </dgm:pt>
    <dgm:pt modelId="{0211ECAA-3B86-4425-9AAA-377DB768E2CA}" type="sibTrans" cxnId="{0468BE07-AE42-4E7C-8D95-245576F3F93F}">
      <dgm:prSet/>
      <dgm:spPr/>
      <dgm:t>
        <a:bodyPr/>
        <a:lstStyle/>
        <a:p>
          <a:endParaRPr lang="en-US"/>
        </a:p>
      </dgm:t>
    </dgm:pt>
    <dgm:pt modelId="{B3B796AB-07E1-46C4-860A-941356E44BA0}">
      <dgm:prSet/>
      <dgm:spPr>
        <a:solidFill>
          <a:srgbClr val="002D73"/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Environmental </a:t>
          </a:r>
        </a:p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Studies</a:t>
          </a:r>
        </a:p>
      </dgm:t>
    </dgm:pt>
    <dgm:pt modelId="{152BC2CB-1050-4FD7-8DB8-B87CE90747DE}" type="parTrans" cxnId="{56899883-0F1F-413F-90E7-C7F7403D146E}">
      <dgm:prSet/>
      <dgm:spPr/>
      <dgm:t>
        <a:bodyPr/>
        <a:lstStyle/>
        <a:p>
          <a:endParaRPr lang="en-US"/>
        </a:p>
      </dgm:t>
    </dgm:pt>
    <dgm:pt modelId="{0B067894-5BD8-45DE-8DA9-2A2537372BA3}" type="sibTrans" cxnId="{56899883-0F1F-413F-90E7-C7F7403D146E}">
      <dgm:prSet/>
      <dgm:spPr/>
      <dgm:t>
        <a:bodyPr/>
        <a:lstStyle/>
        <a:p>
          <a:endParaRPr lang="en-US"/>
        </a:p>
      </dgm:t>
    </dgm:pt>
    <dgm:pt modelId="{7809D0A5-AA18-4506-94E8-464EDD20425D}">
      <dgm:prSet/>
      <dgm:spPr>
        <a:solidFill>
          <a:srgbClr val="002D73"/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Environmental Clearances</a:t>
          </a:r>
        </a:p>
      </dgm:t>
    </dgm:pt>
    <dgm:pt modelId="{C195B532-4BFF-4FCD-AC24-73626EAE757A}" type="parTrans" cxnId="{0622A675-FE00-43E0-823C-BD56A4C8066F}">
      <dgm:prSet/>
      <dgm:spPr/>
      <dgm:t>
        <a:bodyPr/>
        <a:lstStyle/>
        <a:p>
          <a:endParaRPr lang="en-US"/>
        </a:p>
      </dgm:t>
    </dgm:pt>
    <dgm:pt modelId="{2470F758-A47E-46FD-AF75-AF9D8BE82318}" type="sibTrans" cxnId="{0622A675-FE00-43E0-823C-BD56A4C8066F}">
      <dgm:prSet/>
      <dgm:spPr/>
      <dgm:t>
        <a:bodyPr/>
        <a:lstStyle/>
        <a:p>
          <a:endParaRPr lang="en-US"/>
        </a:p>
      </dgm:t>
    </dgm:pt>
    <dgm:pt modelId="{DDFFF886-1556-4DAC-9C40-078FA6F96A9B}">
      <dgm:prSet/>
      <dgm:spPr>
        <a:solidFill>
          <a:srgbClr val="002D73"/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Planning and Preliminary Design</a:t>
          </a:r>
        </a:p>
      </dgm:t>
    </dgm:pt>
    <dgm:pt modelId="{526E26D3-AC55-40FE-BE5F-9DAEE202F9E4}" type="parTrans" cxnId="{668B9C5C-F4EE-44C3-BBAB-886F4FD363BB}">
      <dgm:prSet/>
      <dgm:spPr/>
      <dgm:t>
        <a:bodyPr/>
        <a:lstStyle/>
        <a:p>
          <a:endParaRPr lang="en-US"/>
        </a:p>
      </dgm:t>
    </dgm:pt>
    <dgm:pt modelId="{C1C66651-5B2D-4A4E-96AA-87EB1F8574EE}" type="sibTrans" cxnId="{668B9C5C-F4EE-44C3-BBAB-886F4FD363BB}">
      <dgm:prSet/>
      <dgm:spPr/>
      <dgm:t>
        <a:bodyPr/>
        <a:lstStyle/>
        <a:p>
          <a:endParaRPr lang="en-US"/>
        </a:p>
      </dgm:t>
    </dgm:pt>
    <dgm:pt modelId="{F346B527-B099-4018-BAFC-3D715C41EFCA}" type="pres">
      <dgm:prSet presAssocID="{B7614197-69B0-446B-8D98-E868BC29D135}" presName="Name0" presStyleCnt="0">
        <dgm:presLayoutVars>
          <dgm:dir/>
          <dgm:animLvl val="lvl"/>
          <dgm:resizeHandles val="exact"/>
        </dgm:presLayoutVars>
      </dgm:prSet>
      <dgm:spPr/>
    </dgm:pt>
    <dgm:pt modelId="{2FC6D560-194C-4F64-A386-9BF900B3A887}" type="pres">
      <dgm:prSet presAssocID="{424E0733-ABE8-4296-AF37-710DC76120A7}" presName="parTxOnly" presStyleLbl="node1" presStyleIdx="0" presStyleCnt="5" custLinFactY="-78865" custLinFactNeighborX="74709" custLinFactNeighborY="-100000">
        <dgm:presLayoutVars>
          <dgm:chMax val="0"/>
          <dgm:chPref val="0"/>
          <dgm:bulletEnabled val="1"/>
        </dgm:presLayoutVars>
      </dgm:prSet>
      <dgm:spPr/>
    </dgm:pt>
    <dgm:pt modelId="{B2DDCE37-B05F-485E-BDF0-3C099ED5198F}" type="pres">
      <dgm:prSet presAssocID="{3D9B3C0A-409F-4B16-8FBE-A0EAFF2168BA}" presName="parTxOnlySpace" presStyleCnt="0"/>
      <dgm:spPr/>
    </dgm:pt>
    <dgm:pt modelId="{83D62823-9B3A-452A-9177-B0EF091ADB8C}" type="pres">
      <dgm:prSet presAssocID="{C7608497-7ED8-406D-BC8F-7915B5F74BB7}" presName="parTxOnly" presStyleLbl="node1" presStyleIdx="1" presStyleCnt="5" custLinFactY="-78865" custLinFactNeighborX="74709" custLinFactNeighborY="-100000">
        <dgm:presLayoutVars>
          <dgm:chMax val="0"/>
          <dgm:chPref val="0"/>
          <dgm:bulletEnabled val="1"/>
        </dgm:presLayoutVars>
      </dgm:prSet>
      <dgm:spPr/>
    </dgm:pt>
    <dgm:pt modelId="{6823DD66-880F-4B87-9A1C-161500D10B70}" type="pres">
      <dgm:prSet presAssocID="{0211ECAA-3B86-4425-9AAA-377DB768E2CA}" presName="parTxOnlySpace" presStyleCnt="0"/>
      <dgm:spPr/>
    </dgm:pt>
    <dgm:pt modelId="{E9A23543-F038-4822-8EF4-79FC07FAB01C}" type="pres">
      <dgm:prSet presAssocID="{B3B796AB-07E1-46C4-860A-941356E44BA0}" presName="parTxOnly" presStyleLbl="node1" presStyleIdx="2" presStyleCnt="5" custLinFactY="-78865" custLinFactNeighborX="74709" custLinFactNeighborY="-100000">
        <dgm:presLayoutVars>
          <dgm:chMax val="0"/>
          <dgm:chPref val="0"/>
          <dgm:bulletEnabled val="1"/>
        </dgm:presLayoutVars>
      </dgm:prSet>
      <dgm:spPr/>
    </dgm:pt>
    <dgm:pt modelId="{77BFF614-93F3-4590-B499-2B81B10965C2}" type="pres">
      <dgm:prSet presAssocID="{0B067894-5BD8-45DE-8DA9-2A2537372BA3}" presName="parTxOnlySpace" presStyleCnt="0"/>
      <dgm:spPr/>
    </dgm:pt>
    <dgm:pt modelId="{6949E8BC-1043-424B-9033-1117CE0868F3}" type="pres">
      <dgm:prSet presAssocID="{7809D0A5-AA18-4506-94E8-464EDD20425D}" presName="parTxOnly" presStyleLbl="node1" presStyleIdx="3" presStyleCnt="5" custLinFactY="-78865" custLinFactNeighborX="74709" custLinFactNeighborY="-100000">
        <dgm:presLayoutVars>
          <dgm:chMax val="0"/>
          <dgm:chPref val="0"/>
          <dgm:bulletEnabled val="1"/>
        </dgm:presLayoutVars>
      </dgm:prSet>
      <dgm:spPr/>
    </dgm:pt>
    <dgm:pt modelId="{73C1B185-0FE5-4209-A0BE-751AF081B225}" type="pres">
      <dgm:prSet presAssocID="{2470F758-A47E-46FD-AF75-AF9D8BE82318}" presName="parTxOnlySpace" presStyleCnt="0"/>
      <dgm:spPr/>
    </dgm:pt>
    <dgm:pt modelId="{7B5B2735-5A40-4C7B-9578-641A252060E3}" type="pres">
      <dgm:prSet presAssocID="{DDFFF886-1556-4DAC-9C40-078FA6F96A9B}" presName="parTxOnly" presStyleLbl="node1" presStyleIdx="4" presStyleCnt="5" custLinFactY="-78865" custLinFactNeighborX="74709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0468BE07-AE42-4E7C-8D95-245576F3F93F}" srcId="{B7614197-69B0-446B-8D98-E868BC29D135}" destId="{C7608497-7ED8-406D-BC8F-7915B5F74BB7}" srcOrd="1" destOrd="0" parTransId="{9E4AFFA0-71A0-4C16-A965-7E6FE09C76D2}" sibTransId="{0211ECAA-3B86-4425-9AAA-377DB768E2CA}"/>
    <dgm:cxn modelId="{EF063F3C-8C7F-49E0-BC43-4F9EB20CD755}" type="presOf" srcId="{424E0733-ABE8-4296-AF37-710DC76120A7}" destId="{2FC6D560-194C-4F64-A386-9BF900B3A887}" srcOrd="0" destOrd="0" presId="urn:microsoft.com/office/officeart/2005/8/layout/chevron1"/>
    <dgm:cxn modelId="{668B9C5C-F4EE-44C3-BBAB-886F4FD363BB}" srcId="{B7614197-69B0-446B-8D98-E868BC29D135}" destId="{DDFFF886-1556-4DAC-9C40-078FA6F96A9B}" srcOrd="4" destOrd="0" parTransId="{526E26D3-AC55-40FE-BE5F-9DAEE202F9E4}" sibTransId="{C1C66651-5B2D-4A4E-96AA-87EB1F8574EE}"/>
    <dgm:cxn modelId="{941AC769-F360-450E-9D93-715C26F313C8}" type="presOf" srcId="{C7608497-7ED8-406D-BC8F-7915B5F74BB7}" destId="{83D62823-9B3A-452A-9177-B0EF091ADB8C}" srcOrd="0" destOrd="0" presId="urn:microsoft.com/office/officeart/2005/8/layout/chevron1"/>
    <dgm:cxn modelId="{0622A675-FE00-43E0-823C-BD56A4C8066F}" srcId="{B7614197-69B0-446B-8D98-E868BC29D135}" destId="{7809D0A5-AA18-4506-94E8-464EDD20425D}" srcOrd="3" destOrd="0" parTransId="{C195B532-4BFF-4FCD-AC24-73626EAE757A}" sibTransId="{2470F758-A47E-46FD-AF75-AF9D8BE82318}"/>
    <dgm:cxn modelId="{56899883-0F1F-413F-90E7-C7F7403D146E}" srcId="{B7614197-69B0-446B-8D98-E868BC29D135}" destId="{B3B796AB-07E1-46C4-860A-941356E44BA0}" srcOrd="2" destOrd="0" parTransId="{152BC2CB-1050-4FD7-8DB8-B87CE90747DE}" sibTransId="{0B067894-5BD8-45DE-8DA9-2A2537372BA3}"/>
    <dgm:cxn modelId="{C56C8091-6A54-4EE7-91B6-3B1F72C33BB3}" type="presOf" srcId="{B7614197-69B0-446B-8D98-E868BC29D135}" destId="{F346B527-B099-4018-BAFC-3D715C41EFCA}" srcOrd="0" destOrd="0" presId="urn:microsoft.com/office/officeart/2005/8/layout/chevron1"/>
    <dgm:cxn modelId="{60D77C92-814C-4884-B546-EC871EC51E8D}" srcId="{B7614197-69B0-446B-8D98-E868BC29D135}" destId="{424E0733-ABE8-4296-AF37-710DC76120A7}" srcOrd="0" destOrd="0" parTransId="{A4A1C09B-76D2-4ACA-B384-B748BB71EF97}" sibTransId="{3D9B3C0A-409F-4B16-8FBE-A0EAFF2168BA}"/>
    <dgm:cxn modelId="{1E7945A7-FFC1-414C-A8DF-9F46490983F2}" type="presOf" srcId="{DDFFF886-1556-4DAC-9C40-078FA6F96A9B}" destId="{7B5B2735-5A40-4C7B-9578-641A252060E3}" srcOrd="0" destOrd="0" presId="urn:microsoft.com/office/officeart/2005/8/layout/chevron1"/>
    <dgm:cxn modelId="{788988C2-0506-47A3-BE79-4060043A6856}" type="presOf" srcId="{B3B796AB-07E1-46C4-860A-941356E44BA0}" destId="{E9A23543-F038-4822-8EF4-79FC07FAB01C}" srcOrd="0" destOrd="0" presId="urn:microsoft.com/office/officeart/2005/8/layout/chevron1"/>
    <dgm:cxn modelId="{15C480D9-95EB-43BD-A9C3-6FD459EEEF89}" type="presOf" srcId="{7809D0A5-AA18-4506-94E8-464EDD20425D}" destId="{6949E8BC-1043-424B-9033-1117CE0868F3}" srcOrd="0" destOrd="0" presId="urn:microsoft.com/office/officeart/2005/8/layout/chevron1"/>
    <dgm:cxn modelId="{F52ABF40-F26C-426E-9BD3-88CB0255EAFF}" type="presParOf" srcId="{F346B527-B099-4018-BAFC-3D715C41EFCA}" destId="{2FC6D560-194C-4F64-A386-9BF900B3A887}" srcOrd="0" destOrd="0" presId="urn:microsoft.com/office/officeart/2005/8/layout/chevron1"/>
    <dgm:cxn modelId="{091BC863-C83F-454E-912E-188F5A0123AE}" type="presParOf" srcId="{F346B527-B099-4018-BAFC-3D715C41EFCA}" destId="{B2DDCE37-B05F-485E-BDF0-3C099ED5198F}" srcOrd="1" destOrd="0" presId="urn:microsoft.com/office/officeart/2005/8/layout/chevron1"/>
    <dgm:cxn modelId="{66AF0A73-6EF2-463C-AAD0-9813EE0F09EC}" type="presParOf" srcId="{F346B527-B099-4018-BAFC-3D715C41EFCA}" destId="{83D62823-9B3A-452A-9177-B0EF091ADB8C}" srcOrd="2" destOrd="0" presId="urn:microsoft.com/office/officeart/2005/8/layout/chevron1"/>
    <dgm:cxn modelId="{23B4AE4B-7647-452C-9E58-8C53EE0FB6B4}" type="presParOf" srcId="{F346B527-B099-4018-BAFC-3D715C41EFCA}" destId="{6823DD66-880F-4B87-9A1C-161500D10B70}" srcOrd="3" destOrd="0" presId="urn:microsoft.com/office/officeart/2005/8/layout/chevron1"/>
    <dgm:cxn modelId="{DCEB0D09-9EFC-4CE4-A4F9-2FD858E08C30}" type="presParOf" srcId="{F346B527-B099-4018-BAFC-3D715C41EFCA}" destId="{E9A23543-F038-4822-8EF4-79FC07FAB01C}" srcOrd="4" destOrd="0" presId="urn:microsoft.com/office/officeart/2005/8/layout/chevron1"/>
    <dgm:cxn modelId="{EE55384D-989A-4515-80C9-B194BA7EE651}" type="presParOf" srcId="{F346B527-B099-4018-BAFC-3D715C41EFCA}" destId="{77BFF614-93F3-4590-B499-2B81B10965C2}" srcOrd="5" destOrd="0" presId="urn:microsoft.com/office/officeart/2005/8/layout/chevron1"/>
    <dgm:cxn modelId="{5445C25B-5C74-4070-85C0-ADC6E80B416F}" type="presParOf" srcId="{F346B527-B099-4018-BAFC-3D715C41EFCA}" destId="{6949E8BC-1043-424B-9033-1117CE0868F3}" srcOrd="6" destOrd="0" presId="urn:microsoft.com/office/officeart/2005/8/layout/chevron1"/>
    <dgm:cxn modelId="{7FB00798-6BB2-44FC-BBE7-B6DDB044FADA}" type="presParOf" srcId="{F346B527-B099-4018-BAFC-3D715C41EFCA}" destId="{73C1B185-0FE5-4209-A0BE-751AF081B225}" srcOrd="7" destOrd="0" presId="urn:microsoft.com/office/officeart/2005/8/layout/chevron1"/>
    <dgm:cxn modelId="{99F74AF8-B3C5-4182-B40F-6511C794B51D}" type="presParOf" srcId="{F346B527-B099-4018-BAFC-3D715C41EFCA}" destId="{7B5B2735-5A40-4C7B-9578-641A252060E3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6D560-194C-4F64-A386-9BF900B3A887}">
      <dsp:nvSpPr>
        <dsp:cNvPr id="0" name=""/>
        <dsp:cNvSpPr/>
      </dsp:nvSpPr>
      <dsp:spPr>
        <a:xfrm>
          <a:off x="196553" y="82864"/>
          <a:ext cx="2591943" cy="1036777"/>
        </a:xfrm>
        <a:prstGeom prst="chevron">
          <a:avLst/>
        </a:prstGeom>
        <a:solidFill>
          <a:srgbClr val="CD97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700" kern="1200">
              <a:latin typeface="Arial" panose="020B0604020202020204" pitchFamily="34" charset="0"/>
              <a:cs typeface="Arial" panose="020B0604020202020204" pitchFamily="34" charset="0"/>
            </a:rPr>
            <a:t>Strategic Studies</a:t>
          </a:r>
        </a:p>
      </dsp:txBody>
      <dsp:txXfrm>
        <a:off x="714942" y="82864"/>
        <a:ext cx="1555166" cy="1036777"/>
      </dsp:txXfrm>
    </dsp:sp>
    <dsp:sp modelId="{83D62823-9B3A-452A-9177-B0EF091ADB8C}">
      <dsp:nvSpPr>
        <dsp:cNvPr id="0" name=""/>
        <dsp:cNvSpPr/>
      </dsp:nvSpPr>
      <dsp:spPr>
        <a:xfrm>
          <a:off x="2529302" y="82864"/>
          <a:ext cx="2591943" cy="1036777"/>
        </a:xfrm>
        <a:prstGeom prst="chevron">
          <a:avLst/>
        </a:prstGeom>
        <a:solidFill>
          <a:schemeClr val="tx2">
            <a:lumMod val="90000"/>
            <a:lumOff val="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 panose="020B0604020202020204" pitchFamily="34" charset="0"/>
              <a:cs typeface="Arial" panose="020B0604020202020204" pitchFamily="34" charset="0"/>
            </a:rPr>
            <a:t>Public Outreach </a:t>
          </a:r>
        </a:p>
      </dsp:txBody>
      <dsp:txXfrm>
        <a:off x="3047691" y="82864"/>
        <a:ext cx="1555166" cy="1036777"/>
      </dsp:txXfrm>
    </dsp:sp>
    <dsp:sp modelId="{E9A23543-F038-4822-8EF4-79FC07FAB01C}">
      <dsp:nvSpPr>
        <dsp:cNvPr id="0" name=""/>
        <dsp:cNvSpPr/>
      </dsp:nvSpPr>
      <dsp:spPr>
        <a:xfrm>
          <a:off x="4862051" y="82864"/>
          <a:ext cx="2591943" cy="1036777"/>
        </a:xfrm>
        <a:prstGeom prst="chevron">
          <a:avLst/>
        </a:prstGeom>
        <a:solidFill>
          <a:srgbClr val="002D7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 panose="020B0604020202020204" pitchFamily="34" charset="0"/>
              <a:cs typeface="Arial" panose="020B0604020202020204" pitchFamily="34" charset="0"/>
            </a:rPr>
            <a:t>Environmental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 panose="020B0604020202020204" pitchFamily="34" charset="0"/>
              <a:cs typeface="Arial" panose="020B0604020202020204" pitchFamily="34" charset="0"/>
            </a:rPr>
            <a:t>Studies</a:t>
          </a:r>
        </a:p>
      </dsp:txBody>
      <dsp:txXfrm>
        <a:off x="5380440" y="82864"/>
        <a:ext cx="1555166" cy="1036777"/>
      </dsp:txXfrm>
    </dsp:sp>
    <dsp:sp modelId="{6949E8BC-1043-424B-9033-1117CE0868F3}">
      <dsp:nvSpPr>
        <dsp:cNvPr id="0" name=""/>
        <dsp:cNvSpPr/>
      </dsp:nvSpPr>
      <dsp:spPr>
        <a:xfrm>
          <a:off x="7194800" y="82864"/>
          <a:ext cx="2591943" cy="1036777"/>
        </a:xfrm>
        <a:prstGeom prst="chevron">
          <a:avLst/>
        </a:prstGeom>
        <a:solidFill>
          <a:srgbClr val="002D7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 panose="020B0604020202020204" pitchFamily="34" charset="0"/>
              <a:cs typeface="Arial" panose="020B0604020202020204" pitchFamily="34" charset="0"/>
            </a:rPr>
            <a:t>Environmental Clearances</a:t>
          </a:r>
        </a:p>
      </dsp:txBody>
      <dsp:txXfrm>
        <a:off x="7713189" y="82864"/>
        <a:ext cx="1555166" cy="1036777"/>
      </dsp:txXfrm>
    </dsp:sp>
    <dsp:sp modelId="{7B5B2735-5A40-4C7B-9578-641A252060E3}">
      <dsp:nvSpPr>
        <dsp:cNvPr id="0" name=""/>
        <dsp:cNvSpPr/>
      </dsp:nvSpPr>
      <dsp:spPr>
        <a:xfrm>
          <a:off x="9336820" y="82864"/>
          <a:ext cx="2591943" cy="1036777"/>
        </a:xfrm>
        <a:prstGeom prst="chevron">
          <a:avLst/>
        </a:prstGeom>
        <a:solidFill>
          <a:srgbClr val="002D7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" panose="020B0604020202020204" pitchFamily="34" charset="0"/>
              <a:cs typeface="Arial" panose="020B0604020202020204" pitchFamily="34" charset="0"/>
            </a:rPr>
            <a:t>Planning and Preliminary Design</a:t>
          </a:r>
        </a:p>
      </dsp:txBody>
      <dsp:txXfrm>
        <a:off x="9855209" y="82864"/>
        <a:ext cx="1555166" cy="1036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52B2A-ABA5-404C-950C-CAFDED61A10B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C02F7-4CC8-438A-A8C9-A723E0F9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26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Introductions: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76163-0FD4-4DB7-8F4B-FF1A2B2E14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92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C3F38-A655-1AE2-4ADB-6FA0F17EA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5C0D91-0AC2-C319-6CAA-8FBA5F662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E1CBDA-D4CE-B7E5-FFCB-C6E61ADC6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CE14F-72BE-16E1-825D-104CB0213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1B2A0-B66D-4A6F-A8C6-BE18E0B934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96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C02F7-4CC8-438A-A8C9-A723E0F9AD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78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0ED3B-6C55-E97C-D139-C7997102E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590AB9-76C9-0B76-09C7-2067A39C6D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72B9C6-5DA0-9139-2F72-CD4F5C50C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Tonight we’ll provide an overview of the County’s efforts to evaluate a future sewer service system for the Joshua Tree community.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cover: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Why this project is needed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How it may protect local groundwater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Funding sources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Project scope and what will be studied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Preliminary timeline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What this means for property owners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Upcoming public engagement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A129-78AB-42F9-9C12-ADA7AC3315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1B2A0-B66D-4A6F-A8C6-BE18E0B934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13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35392-ADD8-C7A1-CC54-8237BB699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213B9F-2F4F-8CDF-0015-9D9B2ADF4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B8C8C5-4F23-69D2-6746-0190B8506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unincorporated community of Joshua Tree relies on local groundwater from two parts of the Morongo Groundwater Basin.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Today, septic systems contribute up to 80% of the water that refills the basin. Over time, this can increase contaminants such as nitrates and dissolved solids.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protect drinking water and support long‑term sustainability, septic systems will eventually need to be replaced with modern treatment solutions that better clean wastewater before it returns to the environment.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4528A-2637-7CD5-0E77-9AD6A626FD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1B2A0-B66D-4A6F-A8C6-BE18E0B934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167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A1829-6700-794F-05EA-582813C80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6B863C-E57E-B96D-8946-56418D48E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844621-63F9-FD03-6723-4E6B7F685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Funding secured to date includes: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 Bernardino County 3rd District Funds: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$6.3 million for district formation, LAFCO processing, site acquisition, and preliminary planning.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Federal Funding: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$750,000 from Congressman Jay Obernolte (California’s 23rd District).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Additional funding sources will be identified for future phases such as design and construction.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0E622-DD86-ABFB-381B-F3036EA787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1B2A0-B66D-4A6F-A8C6-BE18E0B934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068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289AC-958F-80DD-9914-DEB04D0B8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D14201-04FB-3930-5FD2-876639D9B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487729-E7F5-18A4-B92A-C5FC8B390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next 2-3 years, the County will complete: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 county‑led study and technical analysis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engagement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District formation and LAFCO review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Land acquisition for future facilities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Environmental studies and clearances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phase does 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include construction. It focuses on research, planning, and defining community needs.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45968-6A81-E62F-F995-C752EE18F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1B2A0-B66D-4A6F-A8C6-BE18E0B934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680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E0E70-9CFA-9959-8BDF-5C94E62F6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938E8B-D256-68AC-4E06-F1E7C2ECD9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EFC20C-15E0-4EC4-CD37-22DA19734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part of the County’s project, a 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study area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be evaluated based on population, development patterns, environmental constraints, and historical preservation needs.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A7F06-A7F3-A40B-0C2F-5CCD329D8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1B2A0-B66D-4A6F-A8C6-BE18E0B934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816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CA28F-BF66-1A5B-324B-B2D9039EE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09EF5C-788F-DED6-9483-9B1111C11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0AB607-F226-1BB4-0B77-394A1F7C8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planning activities will occur over several years: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Strategic studies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Public outreach and community input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Environmental studies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Environmental clearances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Planning and preliminary design activities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timeline emphasizes that </a:t>
            </a: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construction is occurring at this stage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E8A8C-1D2D-074D-FE91-941AC4DB3A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1B2A0-B66D-4A6F-A8C6-BE18E0B934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207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BC997-9252-72D2-D227-C422E9E0A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176549-A9ED-ECD4-AEFC-7B2E179B0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2D2B3C-F249-BBA9-B2AA-BC7E42258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this time: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No action is required from property owners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No physical work is being performed on properties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The County is currently collecting data and evaluating potential solutions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Community feedback will be gathered through upcoming outreach meetings and surveys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FF0000"/>
                </a:solidFill>
                <a:latin typeface="Calibri"/>
                <a:cs typeface="+mn-cs"/>
              </a:rPr>
              <a:t>District formation requires a property-owner vote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8D5F5-374A-CBC1-B62F-486738CE9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1B2A0-B66D-4A6F-A8C6-BE18E0B934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046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21C8D-90B1-E9E2-1D61-6A8D64C24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B73D14-2829-2144-786B-7639F0C5D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0445C-9269-32DC-7DBE-6FAF3007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CEE8-9912-440A-BEAE-4A0616462E9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A072F-2D94-547A-DFB0-F43FE3D9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7CA7F-8836-95E4-4BCD-0B7E3128C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465-2561-4BFB-B09D-8170BC8A3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48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ED6B-BB85-F8EA-5E44-4169AD3A3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30367-D4F0-FF44-D892-EBF336966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97DAD-18B0-8F00-66C6-D8EA6ADB8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CEE8-9912-440A-BEAE-4A0616462E9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77FB5-0A42-7839-E28A-97E00317A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340E8-FFEB-CFC9-3B8B-2CF3F7491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465-2561-4BFB-B09D-8170BC8A3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737635-0A3F-AD69-9174-8EDE60EF8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80426C-8ED3-6EBD-83DF-6248AF851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A2C89-BA89-540C-1625-8E34676C0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CEE8-9912-440A-BEAE-4A0616462E9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C14AA-D4B3-43DD-7D77-D14164FD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5C31C-EA41-E580-1902-35074DAC7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465-2561-4BFB-B09D-8170BC8A3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4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989"/>
            <a:ext cx="12192000" cy="710299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360395" y="6056697"/>
            <a:ext cx="19599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i="1">
                <a:solidFill>
                  <a:schemeClr val="bg1"/>
                </a:solidFill>
                <a:latin typeface="Arial Narrow" panose="020B0606020202030204" pitchFamily="34" charset="0"/>
              </a:rPr>
              <a:t>www.SBCounty.gov</a:t>
            </a:r>
          </a:p>
          <a:p>
            <a:endParaRPr lang="en-US" sz="1300" b="1" i="1">
              <a:solidFill>
                <a:schemeClr val="bg1"/>
              </a:solidFill>
              <a:latin typeface="Myriad Pro Cond" pitchFamily="34" charset="0"/>
            </a:endParaRP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64147" y="2232678"/>
            <a:ext cx="6345859" cy="838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Title Slide Heading Set in Arial Bold 24pt.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64148" y="3147078"/>
            <a:ext cx="4191000" cy="381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Secondary level of information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64148" y="3532909"/>
            <a:ext cx="4191000" cy="381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Third level of information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64148" y="4523509"/>
            <a:ext cx="4191000" cy="381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64148" y="4828309"/>
            <a:ext cx="4191000" cy="381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64148" y="5133109"/>
            <a:ext cx="4191000" cy="381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69816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849745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849751"/>
            <a:ext cx="12192000" cy="138546"/>
          </a:xfrm>
          <a:prstGeom prst="rect">
            <a:avLst/>
          </a:prstGeom>
          <a:solidFill>
            <a:srgbClr val="CF9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133289"/>
            <a:ext cx="12192001" cy="724712"/>
          </a:xfrm>
          <a:prstGeom prst="rect">
            <a:avLst/>
          </a:prstGeom>
        </p:spPr>
      </p:pic>
      <p:sp>
        <p:nvSpPr>
          <p:cNvPr id="14" name="Slide Number Placeholder 1"/>
          <p:cNvSpPr txBox="1">
            <a:spLocks/>
          </p:cNvSpPr>
          <p:nvPr userDrawn="1"/>
        </p:nvSpPr>
        <p:spPr>
          <a:xfrm>
            <a:off x="11004698" y="472206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7D2A9A1A-67AD-4575-BECD-A721609EF1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C4E70-D169-427A-897F-BBF6C365B131}"/>
              </a:ext>
            </a:extLst>
          </p:cNvPr>
          <p:cNvSpPr/>
          <p:nvPr userDrawn="1"/>
        </p:nvSpPr>
        <p:spPr>
          <a:xfrm>
            <a:off x="515816" y="627704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b="1">
                <a:solidFill>
                  <a:schemeClr val="bg1"/>
                </a:solidFill>
              </a:rPr>
              <a:t>SAN BERNARDINO COUNTY PUBLIC WORKS</a:t>
            </a:r>
          </a:p>
        </p:txBody>
      </p:sp>
    </p:spTree>
    <p:extLst>
      <p:ext uri="{BB962C8B-B14F-4D97-AF65-F5344CB8AC3E}">
        <p14:creationId xmlns:p14="http://schemas.microsoft.com/office/powerpoint/2010/main" val="85316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F2AE-2A73-CA01-D92C-1BEE7AB1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02156-A64A-A1C1-090D-241AC848D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51A7-47C7-E83A-3197-E67A057D4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CEE8-9912-440A-BEAE-4A0616462E9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D4624-4E8D-E811-DC55-C75E636F3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77E2-A7C4-1DD8-E938-0FC9AC47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465-2561-4BFB-B09D-8170BC8A3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6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D5E7A-2463-EEDA-066D-3CF7F9CFF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CA249-8243-9485-6DDB-841EA6EDE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2EB44-3B11-8348-BC9B-651653D4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CEE8-9912-440A-BEAE-4A0616462E9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F6FAD-4783-B03D-6A7A-B4B5A1E1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41B86-79BD-A515-106A-2C9DA3F9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465-2561-4BFB-B09D-8170BC8A3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24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612D7-FED5-A65B-6A62-32714ADEA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8EA4C-043D-CB66-755E-11122C71D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78285-DB0E-84F8-896D-BBB3911D2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0CD8B-AFB1-4A4D-8960-97D3FA54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CEE8-9912-440A-BEAE-4A0616462E9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85083-DBB0-D5D0-2D86-7981C0C8A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3E6FA7-F7E5-FBEB-40F7-7BDDB663F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465-2561-4BFB-B09D-8170BC8A3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1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3B436-DD4A-295B-35C2-0F3F4E10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609B0-493E-5EA0-71A6-F5AC6FE2C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C49A2-A23C-45FA-7AF7-F14CF9C7A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44B7DC-A5E5-808D-DEB4-C51817F84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4F4400-94DA-2E6E-BCDB-38A20F0E7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59C66-057C-1032-AD01-FB312F72E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CEE8-9912-440A-BEAE-4A0616462E9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AF4DB-1F00-7801-0F1D-45EDA9098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CAE770-AAD9-ABAB-1EB6-E27EFDC5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465-2561-4BFB-B09D-8170BC8A3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0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7D2DD-030D-F3EB-61EE-299CCE7E5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D05EE5-2491-2F16-7FB0-282208151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CEE8-9912-440A-BEAE-4A0616462E9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CB56CD-2B28-D924-8599-A1838AF1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F581F-FE4D-B596-0C37-D972DF0A5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465-2561-4BFB-B09D-8170BC8A3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6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F258A0-02EB-9352-F7AA-CF94B800A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CEE8-9912-440A-BEAE-4A0616462E9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71DB0B-1668-5C33-819E-FBAC86B9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49148-112C-04ED-E43E-CF883105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465-2561-4BFB-B09D-8170BC8A3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26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208E8-365D-9845-E91B-80221239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5C576-6E7B-97AB-D269-9E6A8A57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D51C8-CBBC-45FB-53CE-849A4C4CC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440018-D4CA-FDF6-D24C-BB703D19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CEE8-9912-440A-BEAE-4A0616462E9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4D14C-2CAC-8A5A-6D78-8851DCF8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0B8AF-2657-FF6C-674A-26251B33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465-2561-4BFB-B09D-8170BC8A3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6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FDD7D-0C44-FE42-B740-D09871A0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B56E60-40C7-48C9-E529-A1C001FD2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68137-CFAF-F4AB-20EF-D85101359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658F5-1905-EFFE-5541-1F3ECA29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CEE8-9912-440A-BEAE-4A0616462E9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F7233-5FF6-D738-58FD-07EB7B04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7ACE1-25F3-349F-CDE7-0F0F74F7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6465-2561-4BFB-B09D-8170BC8A3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5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551B8E-6431-D65B-E676-803C8223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056C6-5398-BDD1-4AE2-60FE88230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EC93F-C1D7-E1F5-A455-3E9E6CFF1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F5CEE8-9912-440A-BEAE-4A0616462E92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0C700-7476-3386-D0AC-563D75D8D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1B368-13EB-6FF8-EE8B-7C6C1BC37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3E6465-2561-4BFB-B09D-8170BC8A3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9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hyperlink" Target="https://specialdistricts.sbcounty.gov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79CE1A5-AF73-4C9D-8C09-D4465964AE15}"/>
              </a:ext>
            </a:extLst>
          </p:cNvPr>
          <p:cNvSpPr txBox="1"/>
          <p:nvPr/>
        </p:nvSpPr>
        <p:spPr>
          <a:xfrm>
            <a:off x="457970" y="5945580"/>
            <a:ext cx="777163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JOSHUA TREE SEPTIC TO SEWER PROJECT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sky, outdoor, grass, nature&#10;&#10;AI-generated content may be incorrect.">
            <a:extLst>
              <a:ext uri="{FF2B5EF4-FFF2-40B4-BE49-F238E27FC236}">
                <a16:creationId xmlns:a16="http://schemas.microsoft.com/office/drawing/2014/main" id="{FE4848C3-D1E3-B0E3-7FC3-89B535ADF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0"/>
          <a:stretch>
            <a:fillRect/>
          </a:stretch>
        </p:blipFill>
        <p:spPr>
          <a:xfrm>
            <a:off x="0" y="1720636"/>
            <a:ext cx="12192000" cy="4089499"/>
          </a:xfrm>
          <a:prstGeom prst="rect">
            <a:avLst/>
          </a:prstGeom>
        </p:spPr>
      </p:pic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E1D92924-F518-C2E1-D071-60C18E044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5" y="147187"/>
            <a:ext cx="5203767" cy="144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16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3DA46-7676-78C2-98D8-BABAAA4E3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2AD7E5-E893-31C3-9E2C-74656198DDD1}"/>
              </a:ext>
            </a:extLst>
          </p:cNvPr>
          <p:cNvSpPr/>
          <p:nvPr/>
        </p:nvSpPr>
        <p:spPr>
          <a:xfrm>
            <a:off x="0" y="0"/>
            <a:ext cx="12192000" cy="849745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8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495DB9-9BF2-48FF-CD3F-666BCD2CCEFB}"/>
              </a:ext>
            </a:extLst>
          </p:cNvPr>
          <p:cNvSpPr/>
          <p:nvPr/>
        </p:nvSpPr>
        <p:spPr>
          <a:xfrm>
            <a:off x="0" y="849751"/>
            <a:ext cx="12192000" cy="138546"/>
          </a:xfrm>
          <a:prstGeom prst="rect">
            <a:avLst/>
          </a:prstGeom>
          <a:solidFill>
            <a:srgbClr val="CF9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658B5545-711B-D8A9-A098-2F68326E0EAE}"/>
              </a:ext>
            </a:extLst>
          </p:cNvPr>
          <p:cNvSpPr txBox="1">
            <a:spLocks/>
          </p:cNvSpPr>
          <p:nvPr/>
        </p:nvSpPr>
        <p:spPr>
          <a:xfrm>
            <a:off x="135082" y="1116160"/>
            <a:ext cx="11856027" cy="129254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25">
            <a:extLst>
              <a:ext uri="{FF2B5EF4-FFF2-40B4-BE49-F238E27FC236}">
                <a16:creationId xmlns:a16="http://schemas.microsoft.com/office/drawing/2014/main" id="{B429BA71-B3CE-AFBA-E103-3AE81E6E3F1A}"/>
              </a:ext>
            </a:extLst>
          </p:cNvPr>
          <p:cNvSpPr txBox="1">
            <a:spLocks/>
          </p:cNvSpPr>
          <p:nvPr/>
        </p:nvSpPr>
        <p:spPr>
          <a:xfrm>
            <a:off x="535094" y="68076"/>
            <a:ext cx="11272982" cy="11430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white"/>
                </a:solidFill>
                <a:latin typeface="Arial Black"/>
              </a:rPr>
              <a:t>QUESTIONS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9A690F7-6BC1-679D-DC46-59EA18CADC40}"/>
              </a:ext>
            </a:extLst>
          </p:cNvPr>
          <p:cNvSpPr txBox="1">
            <a:spLocks/>
          </p:cNvSpPr>
          <p:nvPr/>
        </p:nvSpPr>
        <p:spPr>
          <a:xfrm>
            <a:off x="11004698" y="472206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7D2A9A1A-67AD-4575-BECD-A721609EF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79D5FA-B6E5-39F1-72A7-9858E3215A81}"/>
              </a:ext>
            </a:extLst>
          </p:cNvPr>
          <p:cNvSpPr/>
          <p:nvPr/>
        </p:nvSpPr>
        <p:spPr>
          <a:xfrm>
            <a:off x="8956965" y="3191462"/>
            <a:ext cx="2768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Special Districts Mission Statement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0A3E88-7E82-595D-65D1-C7CF99FBF824}"/>
              </a:ext>
            </a:extLst>
          </p:cNvPr>
          <p:cNvSpPr txBox="1"/>
          <p:nvPr/>
        </p:nvSpPr>
        <p:spPr>
          <a:xfrm>
            <a:off x="4419600" y="5530334"/>
            <a:ext cx="521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Snowdrop Road Ribbon Cutting April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000271-5200-358F-029D-D66D62D1F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b="-1"/>
          <a:stretch>
            <a:fillRect/>
          </a:stretch>
        </p:blipFill>
        <p:spPr>
          <a:xfrm>
            <a:off x="0" y="1116160"/>
            <a:ext cx="12192000" cy="493053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7E6B163-7350-BF27-BD91-2E4379762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972981"/>
              </p:ext>
            </p:extLst>
          </p:nvPr>
        </p:nvGraphicFramePr>
        <p:xfrm>
          <a:off x="1787794" y="1439166"/>
          <a:ext cx="9498530" cy="9185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98530">
                  <a:extLst>
                    <a:ext uri="{9D8B030D-6E8A-4147-A177-3AD203B41FA5}">
                      <a16:colId xmlns:a16="http://schemas.microsoft.com/office/drawing/2014/main" val="1228968819"/>
                    </a:ext>
                  </a:extLst>
                </a:gridCol>
              </a:tblGrid>
              <a:tr h="9185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1800" dirty="0">
                          <a:latin typeface="Avenir Next LT Pro" panose="020B0504020202020204" pitchFamily="34" charset="0"/>
                          <a:cs typeface="Calibri" panose="020F0502020204030204" pitchFamily="34" charset="0"/>
                        </a:rPr>
                        <a:t>For project updates and additional information, visit our website at </a:t>
                      </a:r>
                      <a:r>
                        <a:rPr lang="en-US" sz="1800" dirty="0">
                          <a:latin typeface="Avenir Next LT Pro" panose="020B0504020202020204" pitchFamily="34" charset="0"/>
                          <a:cs typeface="Calibri" panose="020F0502020204030204" pitchFamily="34" charset="0"/>
                          <a:hlinkClick r:id="rId4"/>
                        </a:rPr>
                        <a:t>https://specialdistricts.sbcounty.gov/</a:t>
                      </a:r>
                      <a:endParaRPr lang="en-US" sz="1800" b="1" dirty="0">
                        <a:latin typeface="Avenir Next LT Pro" panose="020B050402020202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42346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814306A-EBB4-0B14-AFCC-AF86AC1E43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986750"/>
              </p:ext>
            </p:extLst>
          </p:nvPr>
        </p:nvGraphicFramePr>
        <p:xfrm>
          <a:off x="3258662" y="2378013"/>
          <a:ext cx="7989462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89462">
                  <a:extLst>
                    <a:ext uri="{9D8B030D-6E8A-4147-A177-3AD203B41FA5}">
                      <a16:colId xmlns:a16="http://schemas.microsoft.com/office/drawing/2014/main" val="1228968819"/>
                    </a:ext>
                  </a:extLst>
                </a:gridCol>
              </a:tblGrid>
              <a:tr h="918526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CONTACT:</a:t>
                      </a:r>
                    </a:p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Noel Castillo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Director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Bernardino County – Public Works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423469"/>
                  </a:ext>
                </a:extLst>
              </a:tr>
            </a:tbl>
          </a:graphicData>
        </a:graphic>
      </p:graphicFrame>
      <p:pic>
        <p:nvPicPr>
          <p:cNvPr id="13" name="Picture 12" descr="Qr code&#10;&#10;AI-generated content may be incorrect.">
            <a:extLst>
              <a:ext uri="{FF2B5EF4-FFF2-40B4-BE49-F238E27FC236}">
                <a16:creationId xmlns:a16="http://schemas.microsoft.com/office/drawing/2014/main" id="{595DB2B2-4330-51B8-2507-D0C35ED98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46" y="1909228"/>
            <a:ext cx="1711454" cy="17114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DE825E-30D4-B007-715D-8D5B16910912}"/>
              </a:ext>
            </a:extLst>
          </p:cNvPr>
          <p:cNvSpPr/>
          <p:nvPr/>
        </p:nvSpPr>
        <p:spPr>
          <a:xfrm>
            <a:off x="3236422" y="2328135"/>
            <a:ext cx="5719156" cy="129254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47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AI-generated content may be incorrect.">
            <a:extLst>
              <a:ext uri="{FF2B5EF4-FFF2-40B4-BE49-F238E27FC236}">
                <a16:creationId xmlns:a16="http://schemas.microsoft.com/office/drawing/2014/main" id="{A86DE29C-A8EA-A556-970B-B48DA8E815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-1" b="1484"/>
          <a:stretch>
            <a:fillRect/>
          </a:stretch>
        </p:blipFill>
        <p:spPr>
          <a:xfrm>
            <a:off x="0" y="0"/>
            <a:ext cx="12192000" cy="58179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1CC0AC-A574-2A0A-54DA-823ACFC5EB5B}"/>
              </a:ext>
            </a:extLst>
          </p:cNvPr>
          <p:cNvSpPr txBox="1"/>
          <p:nvPr/>
        </p:nvSpPr>
        <p:spPr>
          <a:xfrm>
            <a:off x="457970" y="5945580"/>
            <a:ext cx="777163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JOSHUA TREE SEPTIC TO SEWER PROJECT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558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7B126-99AD-7932-E4EF-A0965B597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F4C4F-D888-1378-B880-10940880A3E1}"/>
              </a:ext>
            </a:extLst>
          </p:cNvPr>
          <p:cNvSpPr/>
          <p:nvPr/>
        </p:nvSpPr>
        <p:spPr>
          <a:xfrm>
            <a:off x="0" y="0"/>
            <a:ext cx="12192000" cy="849745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8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C83AE9-BA38-5AD9-B1E4-A4219C4502D6}"/>
              </a:ext>
            </a:extLst>
          </p:cNvPr>
          <p:cNvSpPr/>
          <p:nvPr/>
        </p:nvSpPr>
        <p:spPr>
          <a:xfrm>
            <a:off x="0" y="849751"/>
            <a:ext cx="12192000" cy="138546"/>
          </a:xfrm>
          <a:prstGeom prst="rect">
            <a:avLst/>
          </a:prstGeom>
          <a:solidFill>
            <a:srgbClr val="CF9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C1B03E2B-5E4C-5F73-D820-2FD4EC1E438F}"/>
              </a:ext>
            </a:extLst>
          </p:cNvPr>
          <p:cNvSpPr txBox="1">
            <a:spLocks/>
          </p:cNvSpPr>
          <p:nvPr/>
        </p:nvSpPr>
        <p:spPr>
          <a:xfrm>
            <a:off x="135082" y="1116160"/>
            <a:ext cx="11856027" cy="129254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25">
            <a:extLst>
              <a:ext uri="{FF2B5EF4-FFF2-40B4-BE49-F238E27FC236}">
                <a16:creationId xmlns:a16="http://schemas.microsoft.com/office/drawing/2014/main" id="{0C7F9CE8-26E1-2100-BDF9-B3FCE83B905E}"/>
              </a:ext>
            </a:extLst>
          </p:cNvPr>
          <p:cNvSpPr txBox="1">
            <a:spLocks/>
          </p:cNvSpPr>
          <p:nvPr/>
        </p:nvSpPr>
        <p:spPr>
          <a:xfrm>
            <a:off x="567999" y="344343"/>
            <a:ext cx="11272982" cy="3917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white"/>
                </a:solidFill>
              </a:rPr>
              <a:t>PRESENTATION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/>
              <a:t>OVERVIEW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455A462-DEA1-EE2D-12E4-21160BDC4BC9}"/>
              </a:ext>
            </a:extLst>
          </p:cNvPr>
          <p:cNvSpPr txBox="1">
            <a:spLocks/>
          </p:cNvSpPr>
          <p:nvPr/>
        </p:nvSpPr>
        <p:spPr>
          <a:xfrm>
            <a:off x="11004698" y="472206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7D2A9A1A-67AD-4575-BECD-A721609EF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7C12D-1E74-A054-C445-1092968FC9BD}"/>
              </a:ext>
            </a:extLst>
          </p:cNvPr>
          <p:cNvSpPr/>
          <p:nvPr/>
        </p:nvSpPr>
        <p:spPr>
          <a:xfrm>
            <a:off x="8956965" y="3191462"/>
            <a:ext cx="2768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Special Districts Mission Statement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DF6166-0FB6-538B-B9E4-B66D5B193023}"/>
              </a:ext>
            </a:extLst>
          </p:cNvPr>
          <p:cNvSpPr txBox="1"/>
          <p:nvPr/>
        </p:nvSpPr>
        <p:spPr>
          <a:xfrm>
            <a:off x="4419600" y="5530334"/>
            <a:ext cx="521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Snowdrop Road Ribbon Cutting April 2023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C481715E-86EE-E4D3-FB64-93B4BD8EE8DE}"/>
              </a:ext>
            </a:extLst>
          </p:cNvPr>
          <p:cNvSpPr txBox="1">
            <a:spLocks/>
          </p:cNvSpPr>
          <p:nvPr/>
        </p:nvSpPr>
        <p:spPr>
          <a:xfrm>
            <a:off x="5926975" y="1307590"/>
            <a:ext cx="5999680" cy="48105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this project is needed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it may protect local groundwater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 sources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 scope and what will be studied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Preliminary timeline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this means for property owners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Upcoming public engagement opportunities</a:t>
            </a:r>
          </a:p>
        </p:txBody>
      </p:sp>
      <p:pic>
        <p:nvPicPr>
          <p:cNvPr id="11" name="Picture 10" descr="A picture containing ground, outdoor object, manhole cover&#10;&#10;AI-generated content may be incorrect.">
            <a:extLst>
              <a:ext uri="{FF2B5EF4-FFF2-40B4-BE49-F238E27FC236}">
                <a16:creationId xmlns:a16="http://schemas.microsoft.com/office/drawing/2014/main" id="{D7EEC10B-420E-8B65-0C3D-8DEF58BCD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2" r="5188"/>
          <a:stretch>
            <a:fillRect/>
          </a:stretch>
        </p:blipFill>
        <p:spPr>
          <a:xfrm>
            <a:off x="-1" y="1072048"/>
            <a:ext cx="5594465" cy="49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64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62CC3-018E-E973-1D10-05184CD46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7935DD-857E-AC5B-A2B7-15943CD1D5C3}"/>
              </a:ext>
            </a:extLst>
          </p:cNvPr>
          <p:cNvSpPr/>
          <p:nvPr/>
        </p:nvSpPr>
        <p:spPr>
          <a:xfrm>
            <a:off x="0" y="0"/>
            <a:ext cx="12192000" cy="849745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8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415329-E180-BBDD-1E4E-328F4DCFAEDB}"/>
              </a:ext>
            </a:extLst>
          </p:cNvPr>
          <p:cNvSpPr/>
          <p:nvPr/>
        </p:nvSpPr>
        <p:spPr>
          <a:xfrm>
            <a:off x="0" y="849751"/>
            <a:ext cx="12192000" cy="138546"/>
          </a:xfrm>
          <a:prstGeom prst="rect">
            <a:avLst/>
          </a:prstGeom>
          <a:solidFill>
            <a:srgbClr val="CF9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999B7ED4-DB8F-ADBA-4C24-419DCD6FF744}"/>
              </a:ext>
            </a:extLst>
          </p:cNvPr>
          <p:cNvSpPr txBox="1">
            <a:spLocks/>
          </p:cNvSpPr>
          <p:nvPr/>
        </p:nvSpPr>
        <p:spPr>
          <a:xfrm>
            <a:off x="135082" y="1116160"/>
            <a:ext cx="11856027" cy="129254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25">
            <a:extLst>
              <a:ext uri="{FF2B5EF4-FFF2-40B4-BE49-F238E27FC236}">
                <a16:creationId xmlns:a16="http://schemas.microsoft.com/office/drawing/2014/main" id="{4E6CAFA8-FF36-C65F-E25A-6448CB20BA95}"/>
              </a:ext>
            </a:extLst>
          </p:cNvPr>
          <p:cNvSpPr txBox="1">
            <a:spLocks/>
          </p:cNvSpPr>
          <p:nvPr/>
        </p:nvSpPr>
        <p:spPr>
          <a:xfrm>
            <a:off x="535094" y="68076"/>
            <a:ext cx="1127298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PROJECT PURPOSE AND NEED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11BBD6E-64A1-CB6F-9EC6-A448A8D14FA0}"/>
              </a:ext>
            </a:extLst>
          </p:cNvPr>
          <p:cNvSpPr txBox="1">
            <a:spLocks/>
          </p:cNvSpPr>
          <p:nvPr/>
        </p:nvSpPr>
        <p:spPr>
          <a:xfrm>
            <a:off x="11004698" y="472206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7D2A9A1A-67AD-4575-BECD-A721609EF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5F64AB-A632-3904-9F44-C5F3BE0A9051}"/>
              </a:ext>
            </a:extLst>
          </p:cNvPr>
          <p:cNvSpPr/>
          <p:nvPr/>
        </p:nvSpPr>
        <p:spPr>
          <a:xfrm>
            <a:off x="8956965" y="3191462"/>
            <a:ext cx="2768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Special Districts Mission Statement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DBE06-FB18-80AB-E6F4-84E4A65D055A}"/>
              </a:ext>
            </a:extLst>
          </p:cNvPr>
          <p:cNvSpPr txBox="1"/>
          <p:nvPr/>
        </p:nvSpPr>
        <p:spPr>
          <a:xfrm>
            <a:off x="4613564" y="1253875"/>
            <a:ext cx="7457934" cy="50229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Joshua Tree relies on local groundwater from the Morongo Basin.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 to 80% of groundwater recharge comes from septic systems.</a:t>
            </a:r>
          </a:p>
          <a:p>
            <a:pPr marL="800100" lvl="1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 time, this may increase nitrates and dissolved solids.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 sewer system could help protect groundwater quality and long-term sustainability.</a:t>
            </a:r>
            <a:endParaRPr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County is evaluating options; no decision to construct has been ma</a:t>
            </a:r>
            <a:r>
              <a:rPr lang="en-US" sz="2800">
                <a:latin typeface="Calibri"/>
              </a:rPr>
              <a:t>de.</a:t>
            </a:r>
            <a:endParaRPr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building, dome, tower&#10;&#10;AI-generated content may be incorrect.">
            <a:extLst>
              <a:ext uri="{FF2B5EF4-FFF2-40B4-BE49-F238E27FC236}">
                <a16:creationId xmlns:a16="http://schemas.microsoft.com/office/drawing/2014/main" id="{95A9D39B-671E-D984-499D-FBFE08F13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6"/>
          <a:stretch>
            <a:fillRect/>
          </a:stretch>
        </p:blipFill>
        <p:spPr>
          <a:xfrm>
            <a:off x="0" y="1107848"/>
            <a:ext cx="4430531" cy="490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90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E9F61-2771-9C38-053F-9F83F0A54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6B3D56-6AE2-9888-E3EF-281F74748F31}"/>
              </a:ext>
            </a:extLst>
          </p:cNvPr>
          <p:cNvSpPr/>
          <p:nvPr/>
        </p:nvSpPr>
        <p:spPr>
          <a:xfrm>
            <a:off x="0" y="0"/>
            <a:ext cx="12192000" cy="849745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8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0FF40A-8A86-4BCC-1D4E-21C3D25B7C4A}"/>
              </a:ext>
            </a:extLst>
          </p:cNvPr>
          <p:cNvSpPr/>
          <p:nvPr/>
        </p:nvSpPr>
        <p:spPr>
          <a:xfrm>
            <a:off x="0" y="849751"/>
            <a:ext cx="12192000" cy="138546"/>
          </a:xfrm>
          <a:prstGeom prst="rect">
            <a:avLst/>
          </a:prstGeom>
          <a:solidFill>
            <a:srgbClr val="CF9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17000F84-3753-E747-112F-E1BB13869190}"/>
              </a:ext>
            </a:extLst>
          </p:cNvPr>
          <p:cNvSpPr txBox="1">
            <a:spLocks/>
          </p:cNvSpPr>
          <p:nvPr/>
        </p:nvSpPr>
        <p:spPr>
          <a:xfrm>
            <a:off x="135082" y="1116160"/>
            <a:ext cx="11856027" cy="129254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25">
            <a:extLst>
              <a:ext uri="{FF2B5EF4-FFF2-40B4-BE49-F238E27FC236}">
                <a16:creationId xmlns:a16="http://schemas.microsoft.com/office/drawing/2014/main" id="{8676BB89-EB87-788E-A87E-F4212EEB915B}"/>
              </a:ext>
            </a:extLst>
          </p:cNvPr>
          <p:cNvSpPr txBox="1">
            <a:spLocks/>
          </p:cNvSpPr>
          <p:nvPr/>
        </p:nvSpPr>
        <p:spPr>
          <a:xfrm>
            <a:off x="535094" y="68076"/>
            <a:ext cx="1127298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PROJECT FUNDING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607C262-DCFC-9298-FA4B-922216ECF23A}"/>
              </a:ext>
            </a:extLst>
          </p:cNvPr>
          <p:cNvSpPr txBox="1">
            <a:spLocks/>
          </p:cNvSpPr>
          <p:nvPr/>
        </p:nvSpPr>
        <p:spPr>
          <a:xfrm>
            <a:off x="11004698" y="472206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7D2A9A1A-67AD-4575-BECD-A721609EF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5DF93F-4C9C-4410-C114-C7315683F5CC}"/>
              </a:ext>
            </a:extLst>
          </p:cNvPr>
          <p:cNvSpPr/>
          <p:nvPr/>
        </p:nvSpPr>
        <p:spPr>
          <a:xfrm>
            <a:off x="8956965" y="3191462"/>
            <a:ext cx="2768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Special Districts Mission Statement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4DED09-75E5-8C27-0EF4-D397FFBCC697}"/>
              </a:ext>
            </a:extLst>
          </p:cNvPr>
          <p:cNvSpPr txBox="1"/>
          <p:nvPr/>
        </p:nvSpPr>
        <p:spPr>
          <a:xfrm>
            <a:off x="4419600" y="5530334"/>
            <a:ext cx="521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Snowdrop Road Ribbon Cutting April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22F8A0-4E84-8D61-E792-4913EF43F349}"/>
              </a:ext>
            </a:extLst>
          </p:cNvPr>
          <p:cNvSpPr txBox="1"/>
          <p:nvPr/>
        </p:nvSpPr>
        <p:spPr>
          <a:xfrm>
            <a:off x="6176356" y="1211076"/>
            <a:ext cx="5880562" cy="45735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342900" marR="0" lvl="0" indent="-342900" defTabSz="4572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1pPr>
          </a:lstStyle>
          <a:p>
            <a:pPr>
              <a:defRPr/>
            </a:pPr>
            <a:r>
              <a:rPr lang="en-US" sz="2800"/>
              <a:t>$6.3M from 3rd District Discretionary General funds has been allocated for district formation, L</a:t>
            </a:r>
            <a:r>
              <a:rPr lang="en-US" sz="2800">
                <a:solidFill>
                  <a:schemeClr val="tx1"/>
                </a:solidFill>
              </a:rPr>
              <a:t>AFCO, site acquisition, planning, and preliminary design concepts.</a:t>
            </a:r>
            <a:endParaRPr lang="en-US" sz="2800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defRPr/>
            </a:pPr>
            <a:r>
              <a:rPr lang="en-US" sz="2800"/>
              <a:t>$750K Federal Earmark from U.S. Congressman Jay Obernolte California’s 23rd District </a:t>
            </a:r>
          </a:p>
          <a:p>
            <a:pPr>
              <a:defRPr/>
            </a:pPr>
            <a:r>
              <a:rPr lang="en-US" sz="2800"/>
              <a:t>Further funding to be identified for later phases of the project.</a:t>
            </a:r>
          </a:p>
        </p:txBody>
      </p:sp>
      <p:pic>
        <p:nvPicPr>
          <p:cNvPr id="9" name="Picture 8" descr="A picture containing ground, building, outdoor, person&#10;&#10;AI-generated content may be incorrect.">
            <a:extLst>
              <a:ext uri="{FF2B5EF4-FFF2-40B4-BE49-F238E27FC236}">
                <a16:creationId xmlns:a16="http://schemas.microsoft.com/office/drawing/2014/main" id="{4DD8B9F4-583F-B571-920C-EBF2E033E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r="16587"/>
          <a:stretch>
            <a:fillRect/>
          </a:stretch>
        </p:blipFill>
        <p:spPr>
          <a:xfrm>
            <a:off x="0" y="1116159"/>
            <a:ext cx="5993323" cy="489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08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07E06-672D-1130-EA04-2FDFC1FCF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9D95F4-965E-5377-F5E5-62924986AD5A}"/>
              </a:ext>
            </a:extLst>
          </p:cNvPr>
          <p:cNvSpPr/>
          <p:nvPr/>
        </p:nvSpPr>
        <p:spPr>
          <a:xfrm>
            <a:off x="0" y="0"/>
            <a:ext cx="12192000" cy="849745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8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D74F52-0C9A-2E74-DC71-33299507C586}"/>
              </a:ext>
            </a:extLst>
          </p:cNvPr>
          <p:cNvSpPr/>
          <p:nvPr/>
        </p:nvSpPr>
        <p:spPr>
          <a:xfrm>
            <a:off x="0" y="849751"/>
            <a:ext cx="12192000" cy="138546"/>
          </a:xfrm>
          <a:prstGeom prst="rect">
            <a:avLst/>
          </a:prstGeom>
          <a:solidFill>
            <a:srgbClr val="CF9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7FE3E9B9-EAF5-9524-C37B-1E19A4FC8CCB}"/>
              </a:ext>
            </a:extLst>
          </p:cNvPr>
          <p:cNvSpPr txBox="1">
            <a:spLocks/>
          </p:cNvSpPr>
          <p:nvPr/>
        </p:nvSpPr>
        <p:spPr>
          <a:xfrm>
            <a:off x="6531837" y="1116160"/>
            <a:ext cx="5459272" cy="489208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25">
            <a:extLst>
              <a:ext uri="{FF2B5EF4-FFF2-40B4-BE49-F238E27FC236}">
                <a16:creationId xmlns:a16="http://schemas.microsoft.com/office/drawing/2014/main" id="{BC39E62C-3284-EE55-2040-50F61821BA62}"/>
              </a:ext>
            </a:extLst>
          </p:cNvPr>
          <p:cNvSpPr txBox="1">
            <a:spLocks/>
          </p:cNvSpPr>
          <p:nvPr/>
        </p:nvSpPr>
        <p:spPr>
          <a:xfrm>
            <a:off x="535094" y="68076"/>
            <a:ext cx="1127298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PROJECT SCOPE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20C9DBF-4399-0D30-9E32-D7DE9F6AC036}"/>
              </a:ext>
            </a:extLst>
          </p:cNvPr>
          <p:cNvSpPr txBox="1">
            <a:spLocks/>
          </p:cNvSpPr>
          <p:nvPr/>
        </p:nvSpPr>
        <p:spPr>
          <a:xfrm>
            <a:off x="11004698" y="472206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7D2A9A1A-67AD-4575-BECD-A721609EF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B05E17-BD6C-38F0-D437-3D4608F689FB}"/>
              </a:ext>
            </a:extLst>
          </p:cNvPr>
          <p:cNvSpPr/>
          <p:nvPr/>
        </p:nvSpPr>
        <p:spPr>
          <a:xfrm>
            <a:off x="8956965" y="3191462"/>
            <a:ext cx="2768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Special Districts Mission Statement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106AE-9666-2541-B6D0-9DE733A54CF4}"/>
              </a:ext>
            </a:extLst>
          </p:cNvPr>
          <p:cNvSpPr txBox="1"/>
          <p:nvPr/>
        </p:nvSpPr>
        <p:spPr>
          <a:xfrm>
            <a:off x="5744095" y="1293541"/>
            <a:ext cx="6247014" cy="43334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County-led study and technical analysis</a:t>
            </a: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Community engagement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District formation and LAFCO review</a:t>
            </a:r>
          </a:p>
          <a:p>
            <a:pPr marL="914400" lvl="1" indent="-457200" defTabSz="457200">
              <a:spcBef>
                <a:spcPct val="20000"/>
              </a:spcBef>
              <a:buFont typeface="Calibri" panose="020F0502020204030204" pitchFamily="34" charset="0"/>
              <a:buChar char="◦"/>
              <a:defRPr/>
            </a:pPr>
            <a:r>
              <a:rPr lang="en-US" sz="2800">
                <a:latin typeface="Calibri"/>
              </a:rPr>
              <a:t>Formation includes public outreach and a property-owner vote</a:t>
            </a:r>
            <a:endParaRPr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 acquisition for future facilities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Environmental studies and clearances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construction in this phase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ground, rock, outdoor, grass&#10;&#10;AI-generated content may be incorrect.">
            <a:extLst>
              <a:ext uri="{FF2B5EF4-FFF2-40B4-BE49-F238E27FC236}">
                <a16:creationId xmlns:a16="http://schemas.microsoft.com/office/drawing/2014/main" id="{E4B54ECB-3F39-5B30-A2C6-92113171D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" r="26536" b="524"/>
          <a:stretch>
            <a:fillRect/>
          </a:stretch>
        </p:blipFill>
        <p:spPr>
          <a:xfrm>
            <a:off x="0" y="1045907"/>
            <a:ext cx="5478847" cy="496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47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E9AEC-47B1-BF65-608E-7DAECD89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ap&#10;&#10;AI-generated content may be incorrect.">
            <a:extLst>
              <a:ext uri="{FF2B5EF4-FFF2-40B4-BE49-F238E27FC236}">
                <a16:creationId xmlns:a16="http://schemas.microsoft.com/office/drawing/2014/main" id="{7FBF15BA-678F-DE37-4F47-8297C60C4E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15" t="-11" r="15629" b="773"/>
          <a:stretch>
            <a:fillRect/>
          </a:stretch>
        </p:blipFill>
        <p:spPr>
          <a:xfrm>
            <a:off x="4177697" y="1116160"/>
            <a:ext cx="8014304" cy="48920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03BCA9-4713-C29A-6DA3-4D49E0FB10C7}"/>
              </a:ext>
            </a:extLst>
          </p:cNvPr>
          <p:cNvSpPr/>
          <p:nvPr/>
        </p:nvSpPr>
        <p:spPr>
          <a:xfrm>
            <a:off x="0" y="0"/>
            <a:ext cx="12192000" cy="849745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8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3E66BB-8649-8DA7-7746-EDB692F3E98F}"/>
              </a:ext>
            </a:extLst>
          </p:cNvPr>
          <p:cNvSpPr/>
          <p:nvPr/>
        </p:nvSpPr>
        <p:spPr>
          <a:xfrm>
            <a:off x="0" y="849751"/>
            <a:ext cx="12192000" cy="138546"/>
          </a:xfrm>
          <a:prstGeom prst="rect">
            <a:avLst/>
          </a:prstGeom>
          <a:solidFill>
            <a:srgbClr val="CF9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947F9AC2-A8B2-2160-A7AD-D70D76813C00}"/>
              </a:ext>
            </a:extLst>
          </p:cNvPr>
          <p:cNvSpPr txBox="1">
            <a:spLocks/>
          </p:cNvSpPr>
          <p:nvPr/>
        </p:nvSpPr>
        <p:spPr>
          <a:xfrm>
            <a:off x="6531837" y="1116160"/>
            <a:ext cx="5459272" cy="489208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25">
            <a:extLst>
              <a:ext uri="{FF2B5EF4-FFF2-40B4-BE49-F238E27FC236}">
                <a16:creationId xmlns:a16="http://schemas.microsoft.com/office/drawing/2014/main" id="{FFF1DE5C-DB68-9E0F-507E-F35AD437C0C3}"/>
              </a:ext>
            </a:extLst>
          </p:cNvPr>
          <p:cNvSpPr txBox="1">
            <a:spLocks/>
          </p:cNvSpPr>
          <p:nvPr/>
        </p:nvSpPr>
        <p:spPr>
          <a:xfrm>
            <a:off x="535094" y="68076"/>
            <a:ext cx="1127298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  <a:p>
            <a:pPr lvl="0">
              <a:defRPr/>
            </a:pPr>
            <a:r>
              <a:rPr lang="en-US"/>
              <a:t>PRELIMINARY COUNTY STUDY AREA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9D5991B-B09C-6C82-B27C-6D3119E1B3AE}"/>
              </a:ext>
            </a:extLst>
          </p:cNvPr>
          <p:cNvSpPr txBox="1">
            <a:spLocks/>
          </p:cNvSpPr>
          <p:nvPr/>
        </p:nvSpPr>
        <p:spPr>
          <a:xfrm>
            <a:off x="11004698" y="472206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7D2A9A1A-67AD-4575-BECD-A721609EF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9DACF8-DB79-081A-1063-079B349BD554}"/>
              </a:ext>
            </a:extLst>
          </p:cNvPr>
          <p:cNvSpPr txBox="1"/>
          <p:nvPr/>
        </p:nvSpPr>
        <p:spPr>
          <a:xfrm>
            <a:off x="318488" y="1254712"/>
            <a:ext cx="376306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Evaluated based on development patterns and environmental constraints.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 boundary references: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– Terrace Dr (North)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– Verbena Rd (East)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– Sunny Vista (West)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– Desert Air Rd (South)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24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62801-ABEE-B28D-AEB4-C46E37846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1B2E72-17D4-EEA5-EBC3-E2B4F9481E88}"/>
              </a:ext>
            </a:extLst>
          </p:cNvPr>
          <p:cNvSpPr/>
          <p:nvPr/>
        </p:nvSpPr>
        <p:spPr>
          <a:xfrm>
            <a:off x="0" y="0"/>
            <a:ext cx="12192000" cy="849745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8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8E070F-5D24-D280-1ED2-2627BDEFF7D5}"/>
              </a:ext>
            </a:extLst>
          </p:cNvPr>
          <p:cNvSpPr/>
          <p:nvPr/>
        </p:nvSpPr>
        <p:spPr>
          <a:xfrm>
            <a:off x="0" y="849751"/>
            <a:ext cx="12192000" cy="138546"/>
          </a:xfrm>
          <a:prstGeom prst="rect">
            <a:avLst/>
          </a:prstGeom>
          <a:solidFill>
            <a:srgbClr val="CF9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4CFF9BD4-3171-4AAC-5606-B443C6373A10}"/>
              </a:ext>
            </a:extLst>
          </p:cNvPr>
          <p:cNvSpPr txBox="1">
            <a:spLocks/>
          </p:cNvSpPr>
          <p:nvPr/>
        </p:nvSpPr>
        <p:spPr>
          <a:xfrm>
            <a:off x="135082" y="1116160"/>
            <a:ext cx="11856027" cy="129254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25">
            <a:extLst>
              <a:ext uri="{FF2B5EF4-FFF2-40B4-BE49-F238E27FC236}">
                <a16:creationId xmlns:a16="http://schemas.microsoft.com/office/drawing/2014/main" id="{7312CE99-4A95-014A-A0B0-7E1ECAB8DF06}"/>
              </a:ext>
            </a:extLst>
          </p:cNvPr>
          <p:cNvSpPr txBox="1">
            <a:spLocks/>
          </p:cNvSpPr>
          <p:nvPr/>
        </p:nvSpPr>
        <p:spPr>
          <a:xfrm>
            <a:off x="535094" y="68076"/>
            <a:ext cx="1127298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white"/>
                </a:solidFill>
              </a:rPr>
              <a:t>PROJECT TIMELINE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44F7F74-F802-E3D8-7719-2717D46EBD70}"/>
              </a:ext>
            </a:extLst>
          </p:cNvPr>
          <p:cNvSpPr txBox="1">
            <a:spLocks/>
          </p:cNvSpPr>
          <p:nvPr/>
        </p:nvSpPr>
        <p:spPr>
          <a:xfrm>
            <a:off x="11004698" y="472206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7D2A9A1A-67AD-4575-BECD-A721609EF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5B6FDF-BF0E-F271-7F7C-6662D93CAE60}"/>
              </a:ext>
            </a:extLst>
          </p:cNvPr>
          <p:cNvSpPr/>
          <p:nvPr/>
        </p:nvSpPr>
        <p:spPr>
          <a:xfrm>
            <a:off x="8956965" y="3191462"/>
            <a:ext cx="2768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Special Districts Mission Statement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39A317-8276-789E-39A8-D9543A9FB263}"/>
              </a:ext>
            </a:extLst>
          </p:cNvPr>
          <p:cNvSpPr txBox="1"/>
          <p:nvPr/>
        </p:nvSpPr>
        <p:spPr>
          <a:xfrm>
            <a:off x="4419600" y="5530334"/>
            <a:ext cx="521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Snowdrop Road Ribbon Cutting April 2023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85A42E45-8271-36F2-4E1F-D8A976BF3E5E}"/>
              </a:ext>
            </a:extLst>
          </p:cNvPr>
          <p:cNvSpPr txBox="1">
            <a:spLocks/>
          </p:cNvSpPr>
          <p:nvPr/>
        </p:nvSpPr>
        <p:spPr>
          <a:xfrm>
            <a:off x="567999" y="1357466"/>
            <a:ext cx="11014401" cy="372968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en-US" sz="1800">
              <a:latin typeface="Avenir Next LT Pro" panose="020B0504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D642C17-F926-8321-D389-CD65C81F50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5752575"/>
              </p:ext>
            </p:extLst>
          </p:nvPr>
        </p:nvGraphicFramePr>
        <p:xfrm>
          <a:off x="62345" y="1116160"/>
          <a:ext cx="11928764" cy="4911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1E10271-2503-46FA-32CF-40CD8E311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" b="52755"/>
          <a:stretch>
            <a:fillRect/>
          </a:stretch>
        </p:blipFill>
        <p:spPr>
          <a:xfrm>
            <a:off x="-1" y="2408707"/>
            <a:ext cx="12191999" cy="36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6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598C4-DF7D-750F-195D-6DB4DD9CD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55E71A-90AA-D90C-13B2-220629A98B60}"/>
              </a:ext>
            </a:extLst>
          </p:cNvPr>
          <p:cNvSpPr/>
          <p:nvPr/>
        </p:nvSpPr>
        <p:spPr>
          <a:xfrm>
            <a:off x="0" y="0"/>
            <a:ext cx="12192000" cy="849745"/>
          </a:xfrm>
          <a:prstGeom prst="rect">
            <a:avLst/>
          </a:prstGeom>
          <a:solidFill>
            <a:srgbClr val="002D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0008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AD37AC-28A1-B7C7-A57F-4A4BB54E79E4}"/>
              </a:ext>
            </a:extLst>
          </p:cNvPr>
          <p:cNvSpPr/>
          <p:nvPr/>
        </p:nvSpPr>
        <p:spPr>
          <a:xfrm>
            <a:off x="0" y="849751"/>
            <a:ext cx="12192000" cy="138546"/>
          </a:xfrm>
          <a:prstGeom prst="rect">
            <a:avLst/>
          </a:prstGeom>
          <a:solidFill>
            <a:srgbClr val="CF9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25">
            <a:extLst>
              <a:ext uri="{FF2B5EF4-FFF2-40B4-BE49-F238E27FC236}">
                <a16:creationId xmlns:a16="http://schemas.microsoft.com/office/drawing/2014/main" id="{E913DCA9-B38E-952A-97AE-7BBC24993194}"/>
              </a:ext>
            </a:extLst>
          </p:cNvPr>
          <p:cNvSpPr txBox="1">
            <a:spLocks/>
          </p:cNvSpPr>
          <p:nvPr/>
        </p:nvSpPr>
        <p:spPr>
          <a:xfrm>
            <a:off x="535094" y="68076"/>
            <a:ext cx="1127298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  <a:p>
            <a:pPr lvl="0">
              <a:defRPr/>
            </a:pPr>
            <a:r>
              <a:rPr lang="en-US"/>
              <a:t>WHAT PROPERTY OWNERS NEED TO KNOW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4129956-CA90-B6A4-2BAD-277D04D30865}"/>
              </a:ext>
            </a:extLst>
          </p:cNvPr>
          <p:cNvSpPr txBox="1">
            <a:spLocks/>
          </p:cNvSpPr>
          <p:nvPr/>
        </p:nvSpPr>
        <p:spPr>
          <a:xfrm>
            <a:off x="11004698" y="472206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</a:t>
            </a:r>
            <a:fld id="{7D2A9A1A-67AD-4575-BECD-A721609EF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86A3FC-53A0-30CA-3D2E-A7EB3F3494D4}"/>
              </a:ext>
            </a:extLst>
          </p:cNvPr>
          <p:cNvSpPr txBox="1"/>
          <p:nvPr/>
        </p:nvSpPr>
        <p:spPr>
          <a:xfrm>
            <a:off x="4419600" y="5530334"/>
            <a:ext cx="5218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Snowdrop Road Ribbon Cutting April 2023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1271C620-B681-545A-481F-CA0763C2B25E}"/>
              </a:ext>
            </a:extLst>
          </p:cNvPr>
          <p:cNvSpPr txBox="1">
            <a:spLocks/>
          </p:cNvSpPr>
          <p:nvPr/>
        </p:nvSpPr>
        <p:spPr>
          <a:xfrm>
            <a:off x="567999" y="1357466"/>
            <a:ext cx="4959965" cy="45422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action required at this time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physical work will occur during this phase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County is collecting data and evaluating solutions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feedback opportunities will be provided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>
                <a:latin typeface="Calibri"/>
                <a:cs typeface="+mn-cs"/>
              </a:rPr>
              <a:t>District formation requires a property-owner vote</a:t>
            </a:r>
            <a:endParaRPr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0E2E3C-DC7C-AADD-AD2B-7F67AE407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r="6630"/>
          <a:stretch/>
        </p:blipFill>
        <p:spPr>
          <a:xfrm>
            <a:off x="5802284" y="1097279"/>
            <a:ext cx="6389716" cy="491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2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Microsoft Office PowerPoint</Application>
  <PresentationFormat>Widescreen</PresentationFormat>
  <Paragraphs>108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Aptos</vt:lpstr>
      <vt:lpstr>Aptos Display</vt:lpstr>
      <vt:lpstr>Arial</vt:lpstr>
      <vt:lpstr>Arial Black</vt:lpstr>
      <vt:lpstr>Arial Narrow</vt:lpstr>
      <vt:lpstr>Avenir Next LT Pro</vt:lpstr>
      <vt:lpstr>Calibri</vt:lpstr>
      <vt:lpstr>Calibri Light</vt:lpstr>
      <vt:lpstr>Myriad Pro Cond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Reyes, Vladimir</dc:creator>
  <cp:lastModifiedBy>Mondragon, Noel - DPW</cp:lastModifiedBy>
  <cp:revision>3</cp:revision>
  <dcterms:created xsi:type="dcterms:W3CDTF">2025-07-25T16:12:58Z</dcterms:created>
  <dcterms:modified xsi:type="dcterms:W3CDTF">2026-03-23T23:01:42Z</dcterms:modified>
</cp:coreProperties>
</file>