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899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Agenda Item 7C staff report identifies the topic as “Collection Enforcement, Liens, and Bad Debt Write-Off Policy” and recommends reviewing and adopting Resolution No. 26-1096 and the policy. Fiscal impact states the policy will set clear guidelines for collection activities with unknown collection results over time. Source: Agenda 08-19-26.pdf, page 21.</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Resolution No. 26-1096 orders the policy set forth in Exhibit A as the District’s formal policy governing post-delinquency collection enforcement, property liens, bankruptcy matters, accounting write-offs, permanent write-offs, delegated authority, reporting, and related internal controls. Resolution states it takes effect immediately upon adoption. Source: Agenda 08-19-26.pdf, pages 22-24 and 50.</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Staff report states the policy is intended to supplement the existing Collections Policy by addressing post-delinquency collection activities such as property lien, bankruptcy, collection recovery, accounting write-offs, permanent write-offs, and lien administration. Source: Agenda 08-19-26.pdf, page 21.</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1 states the policy establishes the District’s collection enforcement philosophy, authority for property liens and remedies, procedures for accounting and permanent write-offs, authority for administrative action, Board oversight responsibilities, and standards for preserving collection rights. Source: Agenda 08-19-26.pdf, page 26.</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4 describes a progressive collection approach that may include regular billing, delinquency notices, payment arrangements, discontinuation of service where authorized, intent to file lien notices, recorded lien activity, bankruptcy activity, claims for excess proceeds, referrals, accounting write-offs, and permanent write-offs. Article 4.03 states collection actions should be reasonably proportional to expected recovery. Source: Agenda 08-19-26.pdf, pages 29-30.</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5 contains property lien provisions. Section 5.03 defines eligibility conditions, Section 5.06 describes notice requirements, Section 5.07 lists recoverable costs, Section 5.09 requires a lien register, and Section 5.10 states a recorded Certificate and Notice of Lien generally remains effective for ten years unless satisfied, released, or extinguished. Source: Agenda 08-19-26.pdf, pages 32-35.</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6 states that collection activities prohibited by law cease immediately upon receipt of a bankruptcy filing notice, while the District may exercise rights authorized under the Bankruptcy Code. It also provides for evaluation of cases, bankruptcy claims, effect upon recorded liens, write-off authority, and documentation. Source: Agenda 08-19-26.pdf, pages 38-40.</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7 defines accounting write-offs as removal from active receivables for accounting purposes while preserving legal rights, and states accounting write-offs are not forgiveness of debt. Article 8 states permanent write-offs recognize accounts that have reached the end of practical or legal collection efforts and do not release or impair valid recorded liens by themselves. Source: Agenda 08-19-26.pdf, pages 40-44.</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9 delegates routine collection administration to the General Manager or designee and lists monetary authority. Matters reserved to the Board include adoption or amendment of the policy, permanent write-offs exceeding delegated authority, discretionary lien releases exceeding delegated authority, threshold changes, fees or charges requiring Board action, and matters reserved by law. Source: Agenda 08-19-26.pdf, pages 45-46.</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Article 10 requires periodic information sufficient for Board oversight, including annual accounting write-off reporting and exceptional matter reporting. Article 11 requires internal controls for accurate financial reporting, consistent administration, appropriate segregation of duties, preservation of public assets, and compliance with law, plus documentation, record retention, and audit provisions. Source: Agenda 08-19-26.pdf, pages 47-49.</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BFAF5"/>
          </a:solidFill>
          <a:ln w="12700">
            <a:solidFill>
              <a:srgbClr val="333333">
                <a:alpha val="0"/>
              </a:srgbClr>
            </a:solidFill>
            <a:prstDash val="solid"/>
          </a:ln>
        </p:spPr>
        <p:txBody>
          <a:bodyPr/>
          <a:lstStyle/>
          <a:p>
            <a:endParaRPr lang="en-US"/>
          </a:p>
        </p:txBody>
      </p:sp>
      <p:sp>
        <p:nvSpPr>
          <p:cNvPr id="3" name="Shape 1"/>
          <p:cNvSpPr/>
          <p:nvPr/>
        </p:nvSpPr>
        <p:spPr>
          <a:xfrm>
            <a:off x="0" y="0"/>
            <a:ext cx="3794760" cy="6858000"/>
          </a:xfrm>
          <a:prstGeom prst="rect">
            <a:avLst/>
          </a:prstGeom>
          <a:solidFill>
            <a:srgbClr val="40584A"/>
          </a:solidFill>
          <a:ln w="12700">
            <a:solidFill>
              <a:srgbClr val="333333">
                <a:alpha val="0"/>
              </a:srgbClr>
            </a:solidFill>
            <a:prstDash val="solid"/>
          </a:ln>
        </p:spPr>
        <p:txBody>
          <a:bodyPr/>
          <a:lstStyle/>
          <a:p>
            <a:endParaRPr lang="en-US"/>
          </a:p>
        </p:txBody>
      </p:sp>
      <p:sp>
        <p:nvSpPr>
          <p:cNvPr id="4" name="Text 2"/>
          <p:cNvSpPr/>
          <p:nvPr/>
        </p:nvSpPr>
        <p:spPr>
          <a:xfrm>
            <a:off x="502920" y="777240"/>
            <a:ext cx="2743200" cy="1645920"/>
          </a:xfrm>
          <a:prstGeom prst="rect">
            <a:avLst/>
          </a:prstGeom>
          <a:noFill/>
          <a:ln/>
        </p:spPr>
        <p:txBody>
          <a:bodyPr wrap="square" lIns="0" tIns="0" rIns="0" bIns="0" rtlCol="0" anchor="ctr"/>
          <a:lstStyle/>
          <a:p>
            <a:pPr marL="0" indent="0">
              <a:buNone/>
            </a:pPr>
            <a:r>
              <a:rPr lang="en-US" sz="3100" b="1" dirty="0">
                <a:solidFill>
                  <a:srgbClr val="FFFFFF"/>
                </a:solidFill>
                <a:latin typeface="Aptos Display" pitchFamily="34" charset="0"/>
                <a:ea typeface="Aptos Display" pitchFamily="34" charset="-122"/>
                <a:cs typeface="Aptos Display" pitchFamily="34" charset="-120"/>
              </a:rPr>
              <a:t>COLLECTION</a:t>
            </a:r>
            <a:endParaRPr lang="en-US" sz="3100" dirty="0"/>
          </a:p>
          <a:p>
            <a:pPr marL="0" indent="0">
              <a:buNone/>
            </a:pPr>
            <a:r>
              <a:rPr lang="en-US" sz="3100" b="1" dirty="0">
                <a:solidFill>
                  <a:srgbClr val="FFFFFF"/>
                </a:solidFill>
                <a:latin typeface="Aptos Display" pitchFamily="34" charset="0"/>
                <a:ea typeface="Aptos Display" pitchFamily="34" charset="-122"/>
                <a:cs typeface="Aptos Display" pitchFamily="34" charset="-120"/>
              </a:rPr>
              <a:t>ENFORCEMENT</a:t>
            </a:r>
            <a:endParaRPr lang="en-US" sz="3100" dirty="0"/>
          </a:p>
          <a:p>
            <a:pPr marL="0" indent="0">
              <a:buNone/>
            </a:pPr>
            <a:r>
              <a:rPr lang="en-US" sz="3100" b="1" dirty="0">
                <a:solidFill>
                  <a:srgbClr val="FFFFFF"/>
                </a:solidFill>
                <a:latin typeface="Aptos Display" pitchFamily="34" charset="0"/>
                <a:ea typeface="Aptos Display" pitchFamily="34" charset="-122"/>
                <a:cs typeface="Aptos Display" pitchFamily="34" charset="-120"/>
              </a:rPr>
              <a:t>POLICY</a:t>
            </a:r>
            <a:endParaRPr lang="en-US" sz="3100" dirty="0"/>
          </a:p>
        </p:txBody>
      </p:sp>
      <p:sp>
        <p:nvSpPr>
          <p:cNvPr id="5" name="Shape 3"/>
          <p:cNvSpPr/>
          <p:nvPr/>
        </p:nvSpPr>
        <p:spPr>
          <a:xfrm>
            <a:off x="502920" y="2761488"/>
            <a:ext cx="2194560" cy="0"/>
          </a:xfrm>
          <a:prstGeom prst="line">
            <a:avLst/>
          </a:prstGeom>
          <a:noFill/>
          <a:ln w="38100">
            <a:solidFill>
              <a:srgbClr val="D7B46A"/>
            </a:solidFill>
            <a:prstDash val="solid"/>
          </a:ln>
        </p:spPr>
        <p:txBody>
          <a:bodyPr/>
          <a:lstStyle/>
          <a:p>
            <a:endParaRPr lang="en-US"/>
          </a:p>
        </p:txBody>
      </p:sp>
      <p:sp>
        <p:nvSpPr>
          <p:cNvPr id="6" name="Text 4"/>
          <p:cNvSpPr/>
          <p:nvPr/>
        </p:nvSpPr>
        <p:spPr>
          <a:xfrm>
            <a:off x="502920" y="2999232"/>
            <a:ext cx="2743200" cy="713232"/>
          </a:xfrm>
          <a:prstGeom prst="rect">
            <a:avLst/>
          </a:prstGeom>
          <a:noFill/>
          <a:ln/>
        </p:spPr>
        <p:txBody>
          <a:bodyPr wrap="square" lIns="0" tIns="0" rIns="0" bIns="0" rtlCol="0" anchor="ctr"/>
          <a:lstStyle/>
          <a:p>
            <a:pPr marL="0" indent="0">
              <a:buNone/>
            </a:pPr>
            <a:r>
              <a:rPr lang="en-US" sz="1900" dirty="0">
                <a:solidFill>
                  <a:srgbClr val="F7F2E9"/>
                </a:solidFill>
                <a:latin typeface="Aptos" pitchFamily="34" charset="0"/>
                <a:ea typeface="Aptos" pitchFamily="34" charset="-122"/>
                <a:cs typeface="Aptos" pitchFamily="34" charset="-120"/>
              </a:rPr>
              <a:t>Liens and Bad Debt Write-Off Policy</a:t>
            </a:r>
            <a:endParaRPr lang="en-US" sz="1900" dirty="0"/>
          </a:p>
        </p:txBody>
      </p:sp>
      <p:sp>
        <p:nvSpPr>
          <p:cNvPr id="7" name="Text 5"/>
          <p:cNvSpPr/>
          <p:nvPr/>
        </p:nvSpPr>
        <p:spPr>
          <a:xfrm>
            <a:off x="502920" y="5925312"/>
            <a:ext cx="3017520" cy="274320"/>
          </a:xfrm>
          <a:prstGeom prst="rect">
            <a:avLst/>
          </a:prstGeom>
          <a:noFill/>
          <a:ln/>
        </p:spPr>
        <p:txBody>
          <a:bodyPr wrap="square" lIns="0" tIns="0" rIns="0" bIns="0" rtlCol="0" anchor="ctr"/>
          <a:lstStyle/>
          <a:p>
            <a:pPr marL="0" indent="0">
              <a:buNone/>
            </a:pPr>
            <a:r>
              <a:rPr lang="en-US" sz="1600" dirty="0">
                <a:solidFill>
                  <a:srgbClr val="F7F2E9"/>
                </a:solidFill>
                <a:latin typeface="Aptos" pitchFamily="34" charset="0"/>
                <a:ea typeface="Aptos" pitchFamily="34" charset="-122"/>
                <a:cs typeface="Aptos" pitchFamily="34" charset="-120"/>
              </a:rPr>
              <a:t>Agenda Item 7C • August 19, 2026</a:t>
            </a:r>
            <a:endParaRPr lang="en-US" sz="1600" dirty="0"/>
          </a:p>
        </p:txBody>
      </p:sp>
      <p:pic>
        <p:nvPicPr>
          <p:cNvPr id="8" name="Image 0" descr="/mnt/data/collection_assets/page-21.png"/>
          <p:cNvPicPr>
            <a:picLocks noChangeAspect="1"/>
          </p:cNvPicPr>
          <p:nvPr/>
        </p:nvPicPr>
        <p:blipFill>
          <a:blip r:embed="rId3"/>
          <a:srcRect l="14605" r="14605"/>
          <a:stretch/>
        </p:blipFill>
        <p:spPr>
          <a:xfrm>
            <a:off x="4050792" y="457200"/>
            <a:ext cx="2926080" cy="5349240"/>
          </a:xfrm>
          <a:prstGeom prst="rect">
            <a:avLst/>
          </a:prstGeom>
        </p:spPr>
      </p:pic>
      <p:sp>
        <p:nvSpPr>
          <p:cNvPr id="9" name="Shape 6"/>
          <p:cNvSpPr/>
          <p:nvPr/>
        </p:nvSpPr>
        <p:spPr>
          <a:xfrm>
            <a:off x="4160520" y="5504688"/>
            <a:ext cx="2926080" cy="438912"/>
          </a:xfrm>
          <a:prstGeom prst="rect">
            <a:avLst/>
          </a:prstGeom>
          <a:solidFill>
            <a:srgbClr val="40584A">
              <a:alpha val="90000"/>
            </a:srgbClr>
          </a:solidFill>
          <a:ln w="12700">
            <a:solidFill>
              <a:srgbClr val="333333">
                <a:alpha val="0"/>
              </a:srgbClr>
            </a:solidFill>
            <a:prstDash val="solid"/>
          </a:ln>
        </p:spPr>
        <p:txBody>
          <a:bodyPr/>
          <a:lstStyle/>
          <a:p>
            <a:endParaRPr lang="en-US"/>
          </a:p>
        </p:txBody>
      </p:sp>
      <p:sp>
        <p:nvSpPr>
          <p:cNvPr id="10" name="Text 7"/>
          <p:cNvSpPr/>
          <p:nvPr/>
        </p:nvSpPr>
        <p:spPr>
          <a:xfrm>
            <a:off x="4270248" y="5614416"/>
            <a:ext cx="2706624" cy="182880"/>
          </a:xfrm>
          <a:prstGeom prst="rect">
            <a:avLst/>
          </a:prstGeom>
          <a:noFill/>
          <a:ln/>
        </p:spPr>
        <p:txBody>
          <a:bodyPr wrap="square" lIns="0" tIns="0" rIns="0" bIns="0" rtlCol="0" anchor="ctr"/>
          <a:lstStyle/>
          <a:p>
            <a:pPr marL="0" indent="0">
              <a:buNone/>
            </a:pPr>
            <a:r>
              <a:rPr lang="en-US" sz="1600" b="1" dirty="0">
                <a:solidFill>
                  <a:srgbClr val="FFFFFF"/>
                </a:solidFill>
                <a:latin typeface="Aptos" pitchFamily="34" charset="0"/>
                <a:ea typeface="Aptos" pitchFamily="34" charset="-122"/>
                <a:cs typeface="Aptos" pitchFamily="34" charset="-120"/>
              </a:rPr>
              <a:t>Staff Report</a:t>
            </a:r>
            <a:endParaRPr lang="en-US" sz="1600" dirty="0"/>
          </a:p>
        </p:txBody>
      </p:sp>
      <p:sp>
        <p:nvSpPr>
          <p:cNvPr id="11" name="Shape 8"/>
          <p:cNvSpPr/>
          <p:nvPr/>
        </p:nvSpPr>
        <p:spPr>
          <a:xfrm>
            <a:off x="7178040" y="877824"/>
            <a:ext cx="397764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2" name="Text 9"/>
          <p:cNvSpPr/>
          <p:nvPr/>
        </p:nvSpPr>
        <p:spPr>
          <a:xfrm>
            <a:off x="7397496" y="1051560"/>
            <a:ext cx="640080" cy="640080"/>
          </a:xfrm>
          <a:prstGeom prst="rect">
            <a:avLst/>
          </a:prstGeom>
          <a:noFill/>
          <a:ln/>
        </p:spPr>
        <p:txBody>
          <a:bodyPr wrap="square" lIns="0" tIns="0" rIns="0" bIns="0" rtlCol="0" anchor="ctr"/>
          <a:lstStyle/>
          <a:p>
            <a:pPr marL="0" indent="0" algn="ctr">
              <a:buNone/>
            </a:pPr>
            <a:r>
              <a:rPr lang="en-US" sz="2600" dirty="0">
                <a:solidFill>
                  <a:srgbClr val="40584A"/>
                </a:solidFill>
                <a:latin typeface="Segoe UI Symbol" pitchFamily="34" charset="0"/>
                <a:ea typeface="Segoe UI Symbol" pitchFamily="34" charset="-122"/>
                <a:cs typeface="Segoe UI Symbol" pitchFamily="34" charset="-120"/>
              </a:rPr>
              <a:t>✓</a:t>
            </a:r>
            <a:endParaRPr lang="en-US" sz="2600" dirty="0"/>
          </a:p>
        </p:txBody>
      </p:sp>
      <p:sp>
        <p:nvSpPr>
          <p:cNvPr id="13" name="Text 10"/>
          <p:cNvSpPr/>
          <p:nvPr/>
        </p:nvSpPr>
        <p:spPr>
          <a:xfrm>
            <a:off x="7932420" y="987552"/>
            <a:ext cx="283464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Recommended Action</a:t>
            </a:r>
            <a:endParaRPr lang="en-US" sz="1800" dirty="0"/>
          </a:p>
        </p:txBody>
      </p:sp>
      <p:sp>
        <p:nvSpPr>
          <p:cNvPr id="14" name="Text 11"/>
          <p:cNvSpPr/>
          <p:nvPr/>
        </p:nvSpPr>
        <p:spPr>
          <a:xfrm>
            <a:off x="7932420" y="1371959"/>
            <a:ext cx="2834640" cy="576072"/>
          </a:xfrm>
          <a:prstGeom prst="rect">
            <a:avLst/>
          </a:prstGeom>
          <a:noFill/>
          <a:ln/>
        </p:spPr>
        <p:txBody>
          <a:bodyPr wrap="square" lIns="254" tIns="254" rIns="254" bIns="254" rtlCol="0" anchor="t">
            <a:normAutofit/>
          </a:bodyPr>
          <a:lstStyle/>
          <a:p>
            <a:pPr marL="0" indent="0">
              <a:buNone/>
            </a:pPr>
            <a:r>
              <a:rPr lang="en-US" sz="1600" dirty="0">
                <a:solidFill>
                  <a:srgbClr val="1F2A24"/>
                </a:solidFill>
                <a:latin typeface="Aptos" pitchFamily="34" charset="0"/>
                <a:ea typeface="Aptos" pitchFamily="34" charset="-122"/>
                <a:cs typeface="Aptos" pitchFamily="34" charset="-120"/>
              </a:rPr>
              <a:t>Review and adopt Resolution No. 26-1096 and Policy.</a:t>
            </a:r>
            <a:endParaRPr lang="en-US" sz="1600" dirty="0"/>
          </a:p>
        </p:txBody>
      </p:sp>
      <p:sp>
        <p:nvSpPr>
          <p:cNvPr id="15" name="Shape 12"/>
          <p:cNvSpPr/>
          <p:nvPr/>
        </p:nvSpPr>
        <p:spPr>
          <a:xfrm>
            <a:off x="7360920" y="2395728"/>
            <a:ext cx="397764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6" name="Text 13"/>
          <p:cNvSpPr/>
          <p:nvPr/>
        </p:nvSpPr>
        <p:spPr>
          <a:xfrm>
            <a:off x="7397496" y="2578608"/>
            <a:ext cx="640080" cy="640080"/>
          </a:xfrm>
          <a:prstGeom prst="rect">
            <a:avLst/>
          </a:prstGeom>
          <a:noFill/>
          <a:ln/>
        </p:spPr>
        <p:txBody>
          <a:bodyPr wrap="square" lIns="0" tIns="0" rIns="0" bIns="0" rtlCol="0" anchor="ctr"/>
          <a:lstStyle/>
          <a:p>
            <a:pPr marL="0" indent="0" algn="ctr">
              <a:buNone/>
            </a:pPr>
            <a:r>
              <a:rPr lang="en-US" sz="2600" dirty="0">
                <a:solidFill>
                  <a:srgbClr val="44657C"/>
                </a:solidFill>
                <a:latin typeface="Segoe UI Symbol" pitchFamily="34" charset="0"/>
                <a:ea typeface="Segoe UI Symbol" pitchFamily="34" charset="-122"/>
                <a:cs typeface="Segoe UI Symbol" pitchFamily="34" charset="-120"/>
              </a:rPr>
              <a:t>◈</a:t>
            </a:r>
            <a:endParaRPr lang="en-US" sz="2600" dirty="0"/>
          </a:p>
        </p:txBody>
      </p:sp>
      <p:sp>
        <p:nvSpPr>
          <p:cNvPr id="17" name="Text 14"/>
          <p:cNvSpPr/>
          <p:nvPr/>
        </p:nvSpPr>
        <p:spPr>
          <a:xfrm>
            <a:off x="7925696" y="2523744"/>
            <a:ext cx="283464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Policy Focus</a:t>
            </a:r>
            <a:endParaRPr lang="en-US" sz="1800" dirty="0"/>
          </a:p>
        </p:txBody>
      </p:sp>
      <p:sp>
        <p:nvSpPr>
          <p:cNvPr id="18" name="Text 15"/>
          <p:cNvSpPr/>
          <p:nvPr/>
        </p:nvSpPr>
        <p:spPr>
          <a:xfrm>
            <a:off x="7925696" y="2944368"/>
            <a:ext cx="3763384" cy="576072"/>
          </a:xfrm>
          <a:prstGeom prst="rect">
            <a:avLst/>
          </a:prstGeom>
          <a:noFill/>
          <a:ln/>
        </p:spPr>
        <p:txBody>
          <a:bodyPr wrap="square" lIns="254" tIns="254" rIns="254" bIns="254" rtlCol="0" anchor="t">
            <a:normAutofit fontScale="92500" lnSpcReduction="20000"/>
          </a:bodyPr>
          <a:lstStyle/>
          <a:p>
            <a:pPr marL="0" indent="0">
              <a:buNone/>
            </a:pPr>
            <a:r>
              <a:rPr lang="en-US" sz="1600" dirty="0">
                <a:solidFill>
                  <a:srgbClr val="1F2A24"/>
                </a:solidFill>
                <a:latin typeface="Aptos" pitchFamily="34" charset="0"/>
                <a:ea typeface="Aptos" pitchFamily="34" charset="-122"/>
                <a:cs typeface="Aptos" pitchFamily="34" charset="-120"/>
              </a:rPr>
              <a:t>Collection enforcement, property liens, bankruptcy, write-offs, reporting, and controls.</a:t>
            </a:r>
            <a:endParaRPr lang="en-US" sz="1600" dirty="0"/>
          </a:p>
        </p:txBody>
      </p:sp>
      <p:sp>
        <p:nvSpPr>
          <p:cNvPr id="19" name="Shape 16"/>
          <p:cNvSpPr/>
          <p:nvPr/>
        </p:nvSpPr>
        <p:spPr>
          <a:xfrm>
            <a:off x="7360920" y="3931920"/>
            <a:ext cx="397764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20" name="Text 17"/>
          <p:cNvSpPr/>
          <p:nvPr/>
        </p:nvSpPr>
        <p:spPr>
          <a:xfrm>
            <a:off x="7397496" y="4114800"/>
            <a:ext cx="640080" cy="640080"/>
          </a:xfrm>
          <a:prstGeom prst="rect">
            <a:avLst/>
          </a:prstGeom>
          <a:noFill/>
          <a:ln/>
        </p:spPr>
        <p:txBody>
          <a:bodyPr wrap="square" lIns="0" tIns="0" rIns="0" bIns="0" rtlCol="0" anchor="ctr"/>
          <a:lstStyle/>
          <a:p>
            <a:pPr marL="0" indent="0" algn="ctr">
              <a:buNone/>
            </a:pPr>
            <a:r>
              <a:rPr lang="en-US" sz="2600" dirty="0">
                <a:solidFill>
                  <a:srgbClr val="A45D3B"/>
                </a:solidFill>
                <a:latin typeface="Segoe UI Symbol" pitchFamily="34" charset="0"/>
                <a:ea typeface="Segoe UI Symbol" pitchFamily="34" charset="-122"/>
                <a:cs typeface="Segoe UI Symbol" pitchFamily="34" charset="-120"/>
              </a:rPr>
              <a:t>$</a:t>
            </a:r>
            <a:endParaRPr lang="en-US" sz="2600" dirty="0"/>
          </a:p>
        </p:txBody>
      </p:sp>
      <p:sp>
        <p:nvSpPr>
          <p:cNvPr id="21" name="Text 18"/>
          <p:cNvSpPr/>
          <p:nvPr/>
        </p:nvSpPr>
        <p:spPr>
          <a:xfrm>
            <a:off x="7932420" y="4086472"/>
            <a:ext cx="283464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Fiscal Impact</a:t>
            </a:r>
            <a:endParaRPr lang="en-US" sz="1800" dirty="0"/>
          </a:p>
        </p:txBody>
      </p:sp>
      <p:sp>
        <p:nvSpPr>
          <p:cNvPr id="22" name="Text 19"/>
          <p:cNvSpPr/>
          <p:nvPr/>
        </p:nvSpPr>
        <p:spPr>
          <a:xfrm>
            <a:off x="7984998" y="4407408"/>
            <a:ext cx="3170682" cy="576072"/>
          </a:xfrm>
          <a:prstGeom prst="rect">
            <a:avLst/>
          </a:prstGeom>
          <a:noFill/>
          <a:ln/>
        </p:spPr>
        <p:txBody>
          <a:bodyPr wrap="square" lIns="254" tIns="254" rIns="254" bIns="254" rtlCol="0" anchor="t">
            <a:normAutofit fontScale="92500" lnSpcReduction="20000"/>
          </a:bodyPr>
          <a:lstStyle/>
          <a:p>
            <a:pPr marL="0" indent="0">
              <a:buNone/>
            </a:pPr>
            <a:r>
              <a:rPr lang="en-US" sz="1600" dirty="0">
                <a:solidFill>
                  <a:srgbClr val="1F2A24"/>
                </a:solidFill>
                <a:latin typeface="Aptos" pitchFamily="34" charset="0"/>
                <a:ea typeface="Aptos" pitchFamily="34" charset="-122"/>
                <a:cs typeface="Aptos" pitchFamily="34" charset="-120"/>
              </a:rPr>
              <a:t>Clear guidelines for collection activities; results will be unknown over time.</a:t>
            </a:r>
            <a:endParaRPr lang="en-US" sz="1600" dirty="0"/>
          </a:p>
        </p:txBody>
      </p:sp>
      <p:sp>
        <p:nvSpPr>
          <p:cNvPr id="23" name="Text 20"/>
          <p:cNvSpPr/>
          <p:nvPr/>
        </p:nvSpPr>
        <p:spPr>
          <a:xfrm>
            <a:off x="41605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4" name="Text 21"/>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1</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Board Action and Takeaways</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Resolution No. 26-1096 incorporates the policy into the Administration Code.</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777240" y="1691640"/>
            <a:ext cx="3657600" cy="4251960"/>
          </a:xfrm>
          <a:prstGeom prst="roundRect">
            <a:avLst>
              <a:gd name="adj" fmla="val 2500"/>
            </a:avLst>
          </a:prstGeom>
          <a:solidFill>
            <a:srgbClr val="40584A"/>
          </a:solidFill>
          <a:ln w="12700">
            <a:solidFill>
              <a:srgbClr val="40584A"/>
            </a:solidFill>
            <a:prstDash val="solid"/>
          </a:ln>
        </p:spPr>
        <p:txBody>
          <a:bodyPr/>
          <a:lstStyle/>
          <a:p>
            <a:endParaRPr lang="en-US"/>
          </a:p>
        </p:txBody>
      </p:sp>
      <p:sp>
        <p:nvSpPr>
          <p:cNvPr id="7" name="Text 5"/>
          <p:cNvSpPr/>
          <p:nvPr/>
        </p:nvSpPr>
        <p:spPr>
          <a:xfrm>
            <a:off x="1051560" y="2057400"/>
            <a:ext cx="3108960" cy="731520"/>
          </a:xfrm>
          <a:prstGeom prst="rect">
            <a:avLst/>
          </a:prstGeom>
          <a:noFill/>
          <a:ln/>
        </p:spPr>
        <p:txBody>
          <a:bodyPr wrap="square" lIns="0" tIns="0" rIns="0" bIns="0" rtlCol="0" anchor="ctr"/>
          <a:lstStyle/>
          <a:p>
            <a:pPr marL="0" indent="0" algn="ctr">
              <a:buNone/>
            </a:pPr>
            <a:r>
              <a:rPr lang="en-US" sz="2800" b="1" dirty="0">
                <a:solidFill>
                  <a:srgbClr val="FFFFFF"/>
                </a:solidFill>
                <a:latin typeface="Aptos Display" pitchFamily="34" charset="0"/>
                <a:ea typeface="Aptos Display" pitchFamily="34" charset="-122"/>
                <a:cs typeface="Aptos Display" pitchFamily="34" charset="-120"/>
              </a:rPr>
              <a:t>Recommended</a:t>
            </a:r>
            <a:endParaRPr lang="en-US" sz="2800" dirty="0"/>
          </a:p>
          <a:p>
            <a:pPr marL="0" indent="0" algn="ctr">
              <a:buNone/>
            </a:pPr>
            <a:r>
              <a:rPr lang="en-US" sz="2800" b="1" dirty="0">
                <a:solidFill>
                  <a:srgbClr val="FFFFFF"/>
                </a:solidFill>
                <a:latin typeface="Aptos Display" pitchFamily="34" charset="0"/>
                <a:ea typeface="Aptos Display" pitchFamily="34" charset="-122"/>
                <a:cs typeface="Aptos Display" pitchFamily="34" charset="-120"/>
              </a:rPr>
              <a:t>Action</a:t>
            </a:r>
            <a:endParaRPr lang="en-US" sz="2800" dirty="0"/>
          </a:p>
        </p:txBody>
      </p:sp>
      <p:sp>
        <p:nvSpPr>
          <p:cNvPr id="8" name="Text 6"/>
          <p:cNvSpPr/>
          <p:nvPr/>
        </p:nvSpPr>
        <p:spPr>
          <a:xfrm>
            <a:off x="1143000" y="3063240"/>
            <a:ext cx="2926080" cy="1097280"/>
          </a:xfrm>
          <a:prstGeom prst="rect">
            <a:avLst/>
          </a:prstGeom>
          <a:noFill/>
          <a:ln/>
        </p:spPr>
        <p:txBody>
          <a:bodyPr wrap="square" lIns="0" tIns="0" rIns="0" bIns="0" rtlCol="0" anchor="ctr">
            <a:normAutofit/>
          </a:bodyPr>
          <a:lstStyle/>
          <a:p>
            <a:pPr marL="0" indent="0" algn="ctr">
              <a:buNone/>
            </a:pPr>
            <a:r>
              <a:rPr lang="en-US" sz="1800" dirty="0">
                <a:solidFill>
                  <a:srgbClr val="F7F2E9"/>
                </a:solidFill>
                <a:latin typeface="Aptos" pitchFamily="34" charset="0"/>
                <a:ea typeface="Aptos" pitchFamily="34" charset="-122"/>
                <a:cs typeface="Aptos" pitchFamily="34" charset="-120"/>
              </a:rPr>
              <a:t>Review and adopt Resolution No. 26-1096 and the Collection Enforcement, Liens, and Bad Debt Write-Off Policy.</a:t>
            </a:r>
            <a:endParaRPr lang="en-US" sz="1800" dirty="0"/>
          </a:p>
        </p:txBody>
      </p:sp>
      <p:sp>
        <p:nvSpPr>
          <p:cNvPr id="9" name="Shape 7"/>
          <p:cNvSpPr/>
          <p:nvPr/>
        </p:nvSpPr>
        <p:spPr>
          <a:xfrm>
            <a:off x="1234440" y="4773168"/>
            <a:ext cx="2743200" cy="420624"/>
          </a:xfrm>
          <a:prstGeom prst="roundRect">
            <a:avLst>
              <a:gd name="adj" fmla="val 17391"/>
            </a:avLst>
          </a:prstGeom>
          <a:solidFill>
            <a:srgbClr val="D7B46A"/>
          </a:solidFill>
          <a:ln w="12700">
            <a:solidFill>
              <a:srgbClr val="D7B46A"/>
            </a:solidFill>
            <a:prstDash val="solid"/>
          </a:ln>
        </p:spPr>
        <p:txBody>
          <a:bodyPr/>
          <a:lstStyle/>
          <a:p>
            <a:endParaRPr lang="en-US"/>
          </a:p>
        </p:txBody>
      </p:sp>
      <p:sp>
        <p:nvSpPr>
          <p:cNvPr id="10" name="Text 8"/>
          <p:cNvSpPr/>
          <p:nvPr/>
        </p:nvSpPr>
        <p:spPr>
          <a:xfrm>
            <a:off x="1344168" y="4855464"/>
            <a:ext cx="2523744" cy="210312"/>
          </a:xfrm>
          <a:prstGeom prst="rect">
            <a:avLst/>
          </a:prstGeom>
          <a:noFill/>
          <a:ln/>
        </p:spPr>
        <p:txBody>
          <a:bodyPr wrap="square" lIns="0" tIns="0" rIns="0" bIns="0" rtlCol="0" anchor="ctr"/>
          <a:lstStyle/>
          <a:p>
            <a:pPr marL="0" indent="0" algn="ctr">
              <a:buNone/>
            </a:pPr>
            <a:r>
              <a:rPr lang="en-US" sz="1600" b="1" dirty="0">
                <a:solidFill>
                  <a:srgbClr val="1F2A24"/>
                </a:solidFill>
                <a:latin typeface="Aptos" pitchFamily="34" charset="0"/>
                <a:ea typeface="Aptos" pitchFamily="34" charset="-122"/>
                <a:cs typeface="Aptos" pitchFamily="34" charset="-120"/>
              </a:rPr>
              <a:t>Effective upon adoption</a:t>
            </a:r>
            <a:endParaRPr lang="en-US" sz="1600" dirty="0"/>
          </a:p>
        </p:txBody>
      </p:sp>
      <p:sp>
        <p:nvSpPr>
          <p:cNvPr id="11" name="Shape 9"/>
          <p:cNvSpPr/>
          <p:nvPr/>
        </p:nvSpPr>
        <p:spPr>
          <a:xfrm>
            <a:off x="4892040" y="1600200"/>
            <a:ext cx="6080760" cy="1207008"/>
          </a:xfrm>
          <a:prstGeom prst="roundRect">
            <a:avLst>
              <a:gd name="adj" fmla="val 7576"/>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2" name="Text 10"/>
          <p:cNvSpPr/>
          <p:nvPr/>
        </p:nvSpPr>
        <p:spPr>
          <a:xfrm>
            <a:off x="4928616" y="1783080"/>
            <a:ext cx="640080" cy="640080"/>
          </a:xfrm>
          <a:prstGeom prst="rect">
            <a:avLst/>
          </a:prstGeom>
          <a:noFill/>
          <a:ln/>
        </p:spPr>
        <p:txBody>
          <a:bodyPr wrap="square" lIns="0" tIns="0" rIns="0" bIns="0" rtlCol="0" anchor="ctr"/>
          <a:lstStyle/>
          <a:p>
            <a:pPr marL="0" indent="0" algn="ctr">
              <a:buNone/>
            </a:pPr>
            <a:r>
              <a:rPr lang="en-US" sz="2600" dirty="0">
                <a:solidFill>
                  <a:srgbClr val="44657C"/>
                </a:solidFill>
                <a:latin typeface="Segoe UI Symbol" pitchFamily="34" charset="0"/>
                <a:ea typeface="Segoe UI Symbol" pitchFamily="34" charset="-122"/>
                <a:cs typeface="Segoe UI Symbol" pitchFamily="34" charset="-120"/>
              </a:rPr>
              <a:t>1</a:t>
            </a:r>
            <a:endParaRPr lang="en-US" sz="2600" dirty="0"/>
          </a:p>
        </p:txBody>
      </p:sp>
      <p:sp>
        <p:nvSpPr>
          <p:cNvPr id="13" name="Text 11"/>
          <p:cNvSpPr/>
          <p:nvPr/>
        </p:nvSpPr>
        <p:spPr>
          <a:xfrm>
            <a:off x="5852160" y="1737360"/>
            <a:ext cx="4937760" cy="256032"/>
          </a:xfrm>
          <a:prstGeom prst="rect">
            <a:avLst/>
          </a:prstGeom>
          <a:noFill/>
          <a:ln/>
        </p:spPr>
        <p:txBody>
          <a:bodyPr wrap="square" lIns="0" tIns="0" rIns="0" bIns="0" rtlCol="0" anchor="ctr">
            <a:normAutofit/>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Completes the post-delinquency framework</a:t>
            </a:r>
            <a:endParaRPr lang="en-US" sz="1800" dirty="0"/>
          </a:p>
        </p:txBody>
      </p:sp>
      <p:sp>
        <p:nvSpPr>
          <p:cNvPr id="14" name="Text 12"/>
          <p:cNvSpPr/>
          <p:nvPr/>
        </p:nvSpPr>
        <p:spPr>
          <a:xfrm>
            <a:off x="5852160" y="2112264"/>
            <a:ext cx="4937760" cy="548640"/>
          </a:xfrm>
          <a:prstGeom prst="rect">
            <a:avLst/>
          </a:prstGeom>
          <a:noFill/>
          <a:ln/>
        </p:spPr>
        <p:txBody>
          <a:bodyPr wrap="square" lIns="254" tIns="254" rIns="254" bIns="254" rtlCol="0" anchor="t">
            <a:normAutofit/>
          </a:bodyPr>
          <a:lstStyle/>
          <a:p>
            <a:pPr marL="0" indent="0">
              <a:buNone/>
            </a:pPr>
            <a:r>
              <a:rPr lang="en-US" sz="1600" dirty="0">
                <a:solidFill>
                  <a:srgbClr val="1F2A24"/>
                </a:solidFill>
                <a:latin typeface="Aptos" pitchFamily="34" charset="0"/>
                <a:ea typeface="Aptos" pitchFamily="34" charset="-122"/>
                <a:cs typeface="Aptos" pitchFamily="34" charset="-120"/>
              </a:rPr>
              <a:t>Captures liens, bankruptcy, recovery, write-offs, reporting, and controls.</a:t>
            </a:r>
            <a:endParaRPr lang="en-US" sz="1600" dirty="0"/>
          </a:p>
        </p:txBody>
      </p:sp>
      <p:sp>
        <p:nvSpPr>
          <p:cNvPr id="15" name="Shape 13"/>
          <p:cNvSpPr/>
          <p:nvPr/>
        </p:nvSpPr>
        <p:spPr>
          <a:xfrm>
            <a:off x="4892040" y="3136392"/>
            <a:ext cx="6080760" cy="1207008"/>
          </a:xfrm>
          <a:prstGeom prst="roundRect">
            <a:avLst>
              <a:gd name="adj" fmla="val 7576"/>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6" name="Text 14"/>
          <p:cNvSpPr/>
          <p:nvPr/>
        </p:nvSpPr>
        <p:spPr>
          <a:xfrm>
            <a:off x="4928616" y="3319272"/>
            <a:ext cx="640080" cy="640080"/>
          </a:xfrm>
          <a:prstGeom prst="rect">
            <a:avLst/>
          </a:prstGeom>
          <a:noFill/>
          <a:ln/>
        </p:spPr>
        <p:txBody>
          <a:bodyPr wrap="square" lIns="0" tIns="0" rIns="0" bIns="0" rtlCol="0" anchor="ctr"/>
          <a:lstStyle/>
          <a:p>
            <a:pPr marL="0" indent="0" algn="ctr">
              <a:buNone/>
            </a:pPr>
            <a:r>
              <a:rPr lang="en-US" sz="2600" dirty="0">
                <a:solidFill>
                  <a:srgbClr val="A45D3B"/>
                </a:solidFill>
                <a:latin typeface="Segoe UI Symbol" pitchFamily="34" charset="0"/>
                <a:ea typeface="Segoe UI Symbol" pitchFamily="34" charset="-122"/>
                <a:cs typeface="Segoe UI Symbol" pitchFamily="34" charset="-120"/>
              </a:rPr>
              <a:t>2</a:t>
            </a:r>
            <a:endParaRPr lang="en-US" sz="2600" dirty="0"/>
          </a:p>
        </p:txBody>
      </p:sp>
      <p:sp>
        <p:nvSpPr>
          <p:cNvPr id="17" name="Text 15"/>
          <p:cNvSpPr/>
          <p:nvPr/>
        </p:nvSpPr>
        <p:spPr>
          <a:xfrm>
            <a:off x="5852160" y="3273552"/>
            <a:ext cx="4937760" cy="256032"/>
          </a:xfrm>
          <a:prstGeom prst="rect">
            <a:avLst/>
          </a:prstGeom>
          <a:noFill/>
          <a:ln/>
        </p:spPr>
        <p:txBody>
          <a:bodyPr wrap="square" lIns="0" tIns="0" rIns="0" bIns="0" rtlCol="0" anchor="ctr">
            <a:normAutofit/>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Balances recovery with fairness</a:t>
            </a:r>
            <a:endParaRPr lang="en-US" sz="1800" dirty="0"/>
          </a:p>
        </p:txBody>
      </p:sp>
      <p:sp>
        <p:nvSpPr>
          <p:cNvPr id="18" name="Text 16"/>
          <p:cNvSpPr/>
          <p:nvPr/>
        </p:nvSpPr>
        <p:spPr>
          <a:xfrm>
            <a:off x="5852160" y="3648456"/>
            <a:ext cx="4937760" cy="548640"/>
          </a:xfrm>
          <a:prstGeom prst="rect">
            <a:avLst/>
          </a:prstGeom>
          <a:noFill/>
          <a:ln/>
        </p:spPr>
        <p:txBody>
          <a:bodyPr wrap="square" lIns="254" tIns="254" rIns="254" bIns="254" rtlCol="0" anchor="t">
            <a:normAutofit/>
          </a:bodyPr>
          <a:lstStyle/>
          <a:p>
            <a:pPr marL="0" indent="0">
              <a:buNone/>
            </a:pPr>
            <a:r>
              <a:rPr lang="en-US" sz="1600" dirty="0">
                <a:solidFill>
                  <a:srgbClr val="1F2A24"/>
                </a:solidFill>
                <a:latin typeface="Aptos" pitchFamily="34" charset="0"/>
                <a:ea typeface="Aptos" pitchFamily="34" charset="-122"/>
                <a:cs typeface="Aptos" pitchFamily="34" charset="-120"/>
              </a:rPr>
              <a:t>Collection actions remain fair, consistent, nondiscriminatory, and cost-effective.</a:t>
            </a:r>
            <a:endParaRPr lang="en-US" sz="1600" dirty="0"/>
          </a:p>
        </p:txBody>
      </p:sp>
      <p:sp>
        <p:nvSpPr>
          <p:cNvPr id="19" name="Shape 17"/>
          <p:cNvSpPr/>
          <p:nvPr/>
        </p:nvSpPr>
        <p:spPr>
          <a:xfrm>
            <a:off x="4892040" y="4672584"/>
            <a:ext cx="6080760" cy="1207008"/>
          </a:xfrm>
          <a:prstGeom prst="roundRect">
            <a:avLst>
              <a:gd name="adj" fmla="val 7576"/>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20" name="Text 18"/>
          <p:cNvSpPr/>
          <p:nvPr/>
        </p:nvSpPr>
        <p:spPr>
          <a:xfrm>
            <a:off x="4928616" y="4855464"/>
            <a:ext cx="640080" cy="640080"/>
          </a:xfrm>
          <a:prstGeom prst="rect">
            <a:avLst/>
          </a:prstGeom>
          <a:noFill/>
          <a:ln/>
        </p:spPr>
        <p:txBody>
          <a:bodyPr wrap="square" lIns="0" tIns="0" rIns="0" bIns="0" rtlCol="0" anchor="ctr"/>
          <a:lstStyle/>
          <a:p>
            <a:pPr marL="0" indent="0" algn="ctr">
              <a:buNone/>
            </a:pPr>
            <a:r>
              <a:rPr lang="en-US" sz="2600" dirty="0">
                <a:solidFill>
                  <a:srgbClr val="40584A"/>
                </a:solidFill>
                <a:latin typeface="Segoe UI Symbol" pitchFamily="34" charset="0"/>
                <a:ea typeface="Segoe UI Symbol" pitchFamily="34" charset="-122"/>
                <a:cs typeface="Segoe UI Symbol" pitchFamily="34" charset="-120"/>
              </a:rPr>
              <a:t>3</a:t>
            </a:r>
            <a:endParaRPr lang="en-US" sz="2600" dirty="0"/>
          </a:p>
        </p:txBody>
      </p:sp>
      <p:sp>
        <p:nvSpPr>
          <p:cNvPr id="21" name="Text 19"/>
          <p:cNvSpPr/>
          <p:nvPr/>
        </p:nvSpPr>
        <p:spPr>
          <a:xfrm>
            <a:off x="5852160" y="4809744"/>
            <a:ext cx="4937760" cy="256032"/>
          </a:xfrm>
          <a:prstGeom prst="rect">
            <a:avLst/>
          </a:prstGeom>
          <a:noFill/>
          <a:ln/>
        </p:spPr>
        <p:txBody>
          <a:bodyPr wrap="square" lIns="0" tIns="0" rIns="0" bIns="0" rtlCol="0" anchor="ctr">
            <a:normAutofit/>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Clarifies authority</a:t>
            </a:r>
            <a:endParaRPr lang="en-US" sz="1800" dirty="0"/>
          </a:p>
        </p:txBody>
      </p:sp>
      <p:sp>
        <p:nvSpPr>
          <p:cNvPr id="22" name="Text 20"/>
          <p:cNvSpPr/>
          <p:nvPr/>
        </p:nvSpPr>
        <p:spPr>
          <a:xfrm>
            <a:off x="5852160" y="5184648"/>
            <a:ext cx="4937760" cy="548640"/>
          </a:xfrm>
          <a:prstGeom prst="rect">
            <a:avLst/>
          </a:prstGeom>
          <a:noFill/>
          <a:ln/>
        </p:spPr>
        <p:txBody>
          <a:bodyPr wrap="square" lIns="254" tIns="254" rIns="254" bIns="254" rtlCol="0" anchor="t">
            <a:normAutofit/>
          </a:bodyPr>
          <a:lstStyle/>
          <a:p>
            <a:pPr marL="0" indent="0">
              <a:buNone/>
            </a:pPr>
            <a:r>
              <a:rPr lang="en-US" sz="1600" dirty="0">
                <a:solidFill>
                  <a:srgbClr val="1F2A24"/>
                </a:solidFill>
                <a:latin typeface="Aptos" pitchFamily="34" charset="0"/>
                <a:ea typeface="Aptos" pitchFamily="34" charset="-122"/>
                <a:cs typeface="Aptos" pitchFamily="34" charset="-120"/>
              </a:rPr>
              <a:t>Delegation enables routine administration while preserving Board oversight.</a:t>
            </a:r>
            <a:endParaRPr lang="en-US" sz="1600" dirty="0"/>
          </a:p>
        </p:txBody>
      </p:sp>
      <p:sp>
        <p:nvSpPr>
          <p:cNvPr id="23" name="Text 21"/>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4" name="Text 22"/>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10</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Why This Policy Is Before the Board</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A supplemental framework to make post-delinquency actions consistent and administrable.</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640080" y="1691640"/>
            <a:ext cx="3246120" cy="3429000"/>
          </a:xfrm>
          <a:prstGeom prst="roundRect">
            <a:avLst>
              <a:gd name="adj" fmla="val 281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7" name="Text 5"/>
          <p:cNvSpPr/>
          <p:nvPr/>
        </p:nvSpPr>
        <p:spPr>
          <a:xfrm>
            <a:off x="804672" y="1801368"/>
            <a:ext cx="640080" cy="640080"/>
          </a:xfrm>
          <a:prstGeom prst="rect">
            <a:avLst/>
          </a:prstGeom>
          <a:noFill/>
          <a:ln/>
        </p:spPr>
        <p:txBody>
          <a:bodyPr wrap="square" lIns="0" tIns="0" rIns="0" bIns="0" rtlCol="0" anchor="ctr"/>
          <a:lstStyle/>
          <a:p>
            <a:pPr marL="0" indent="0" algn="ctr">
              <a:buNone/>
            </a:pPr>
            <a:r>
              <a:rPr lang="en-US" sz="3000" dirty="0">
                <a:solidFill>
                  <a:srgbClr val="A45D3B"/>
                </a:solidFill>
                <a:latin typeface="Segoe UI Symbol" pitchFamily="34" charset="0"/>
                <a:ea typeface="Segoe UI Symbol" pitchFamily="34" charset="-122"/>
                <a:cs typeface="Segoe UI Symbol" pitchFamily="34" charset="-120"/>
              </a:rPr>
              <a:t>!</a:t>
            </a:r>
            <a:endParaRPr lang="en-US" sz="3000" dirty="0"/>
          </a:p>
        </p:txBody>
      </p:sp>
      <p:sp>
        <p:nvSpPr>
          <p:cNvPr id="8" name="Text 6"/>
          <p:cNvSpPr/>
          <p:nvPr/>
        </p:nvSpPr>
        <p:spPr>
          <a:xfrm>
            <a:off x="1463040" y="1847088"/>
            <a:ext cx="224028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Need</a:t>
            </a:r>
            <a:endParaRPr lang="en-US" sz="2000" dirty="0"/>
          </a:p>
        </p:txBody>
      </p:sp>
      <p:sp>
        <p:nvSpPr>
          <p:cNvPr id="9" name="Text 7"/>
          <p:cNvSpPr/>
          <p:nvPr/>
        </p:nvSpPr>
        <p:spPr>
          <a:xfrm>
            <a:off x="896112" y="2624328"/>
            <a:ext cx="2734056" cy="233172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The existing Collections Policy primarily addresses compliance with the Water Shutoff Protection Act.</a:t>
            </a:r>
            <a:endParaRPr lang="en-US" sz="1650" dirty="0"/>
          </a:p>
        </p:txBody>
      </p:sp>
      <p:sp>
        <p:nvSpPr>
          <p:cNvPr id="10" name="Shape 8"/>
          <p:cNvSpPr/>
          <p:nvPr/>
        </p:nvSpPr>
        <p:spPr>
          <a:xfrm>
            <a:off x="4480560" y="1691640"/>
            <a:ext cx="3246120" cy="3429000"/>
          </a:xfrm>
          <a:prstGeom prst="roundRect">
            <a:avLst>
              <a:gd name="adj" fmla="val 281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1" name="Text 9"/>
          <p:cNvSpPr/>
          <p:nvPr/>
        </p:nvSpPr>
        <p:spPr>
          <a:xfrm>
            <a:off x="4645152" y="1801368"/>
            <a:ext cx="640080" cy="640080"/>
          </a:xfrm>
          <a:prstGeom prst="rect">
            <a:avLst/>
          </a:prstGeom>
          <a:noFill/>
          <a:ln/>
        </p:spPr>
        <p:txBody>
          <a:bodyPr wrap="square" lIns="0" tIns="0" rIns="0" bIns="0" rtlCol="0" anchor="ctr"/>
          <a:lstStyle/>
          <a:p>
            <a:pPr marL="0" indent="0" algn="ctr">
              <a:buNone/>
            </a:pPr>
            <a:r>
              <a:rPr lang="en-US" sz="3000" dirty="0">
                <a:solidFill>
                  <a:srgbClr val="44657C"/>
                </a:solidFill>
                <a:latin typeface="Segoe UI Symbol" pitchFamily="34" charset="0"/>
                <a:ea typeface="Segoe UI Symbol" pitchFamily="34" charset="-122"/>
                <a:cs typeface="Segoe UI Symbol" pitchFamily="34" charset="-120"/>
              </a:rPr>
              <a:t>⊙</a:t>
            </a:r>
            <a:endParaRPr lang="en-US" sz="3000" dirty="0"/>
          </a:p>
        </p:txBody>
      </p:sp>
      <p:sp>
        <p:nvSpPr>
          <p:cNvPr id="12" name="Text 10"/>
          <p:cNvSpPr/>
          <p:nvPr/>
        </p:nvSpPr>
        <p:spPr>
          <a:xfrm>
            <a:off x="5303520" y="1847088"/>
            <a:ext cx="224028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Policy Gap</a:t>
            </a:r>
            <a:endParaRPr lang="en-US" sz="2000" dirty="0"/>
          </a:p>
        </p:txBody>
      </p:sp>
      <p:sp>
        <p:nvSpPr>
          <p:cNvPr id="13" name="Text 11"/>
          <p:cNvSpPr/>
          <p:nvPr/>
        </p:nvSpPr>
        <p:spPr>
          <a:xfrm>
            <a:off x="4736592" y="2624328"/>
            <a:ext cx="2734056" cy="233172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Post-delinquency actions such as liens, bankruptcy, collection recovery, write-offs, and reporting need a defined governance framework.</a:t>
            </a:r>
            <a:endParaRPr lang="en-US" sz="1650" dirty="0"/>
          </a:p>
        </p:txBody>
      </p:sp>
      <p:sp>
        <p:nvSpPr>
          <p:cNvPr id="14" name="Shape 12"/>
          <p:cNvSpPr/>
          <p:nvPr/>
        </p:nvSpPr>
        <p:spPr>
          <a:xfrm>
            <a:off x="8321040" y="1691640"/>
            <a:ext cx="3246120" cy="3429000"/>
          </a:xfrm>
          <a:prstGeom prst="roundRect">
            <a:avLst>
              <a:gd name="adj" fmla="val 281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5" name="Text 13"/>
          <p:cNvSpPr/>
          <p:nvPr/>
        </p:nvSpPr>
        <p:spPr>
          <a:xfrm>
            <a:off x="8485632" y="1801368"/>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16" name="Text 14"/>
          <p:cNvSpPr/>
          <p:nvPr/>
        </p:nvSpPr>
        <p:spPr>
          <a:xfrm>
            <a:off x="9144000" y="1847088"/>
            <a:ext cx="224028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Result</a:t>
            </a:r>
            <a:endParaRPr lang="en-US" sz="2000" dirty="0"/>
          </a:p>
        </p:txBody>
      </p:sp>
      <p:sp>
        <p:nvSpPr>
          <p:cNvPr id="17" name="Text 15"/>
          <p:cNvSpPr/>
          <p:nvPr/>
        </p:nvSpPr>
        <p:spPr>
          <a:xfrm>
            <a:off x="8577072" y="2624328"/>
            <a:ext cx="2734056" cy="233172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Administration gains authority, standards, internal controls, accountability, and operational flexibility.</a:t>
            </a:r>
            <a:endParaRPr lang="en-US" sz="1650" dirty="0"/>
          </a:p>
        </p:txBody>
      </p:sp>
      <p:sp>
        <p:nvSpPr>
          <p:cNvPr id="18" name="Shape 16"/>
          <p:cNvSpPr/>
          <p:nvPr/>
        </p:nvSpPr>
        <p:spPr>
          <a:xfrm>
            <a:off x="3913632" y="3401568"/>
            <a:ext cx="502920" cy="0"/>
          </a:xfrm>
          <a:prstGeom prst="line">
            <a:avLst/>
          </a:prstGeom>
          <a:noFill/>
          <a:ln w="38100">
            <a:solidFill>
              <a:srgbClr val="D7B46A"/>
            </a:solidFill>
            <a:prstDash val="solid"/>
            <a:headEnd type="none"/>
            <a:tailEnd type="triangle"/>
          </a:ln>
        </p:spPr>
        <p:txBody>
          <a:bodyPr/>
          <a:lstStyle/>
          <a:p>
            <a:endParaRPr lang="en-US"/>
          </a:p>
        </p:txBody>
      </p:sp>
      <p:sp>
        <p:nvSpPr>
          <p:cNvPr id="19" name="Shape 17"/>
          <p:cNvSpPr/>
          <p:nvPr/>
        </p:nvSpPr>
        <p:spPr>
          <a:xfrm>
            <a:off x="7754112" y="3401568"/>
            <a:ext cx="502920" cy="0"/>
          </a:xfrm>
          <a:prstGeom prst="line">
            <a:avLst/>
          </a:prstGeom>
          <a:noFill/>
          <a:ln w="38100">
            <a:solidFill>
              <a:srgbClr val="D7B46A"/>
            </a:solidFill>
            <a:prstDash val="solid"/>
            <a:headEnd type="none"/>
            <a:tailEnd type="triangle"/>
          </a:ln>
        </p:spPr>
        <p:txBody>
          <a:bodyPr/>
          <a:lstStyle/>
          <a:p>
            <a:endParaRPr lang="en-US"/>
          </a:p>
        </p:txBody>
      </p:sp>
      <p:sp>
        <p:nvSpPr>
          <p:cNvPr id="20" name="Shape 18"/>
          <p:cNvSpPr/>
          <p:nvPr/>
        </p:nvSpPr>
        <p:spPr>
          <a:xfrm>
            <a:off x="3273552" y="5577840"/>
            <a:ext cx="5669280" cy="420624"/>
          </a:xfrm>
          <a:prstGeom prst="roundRect">
            <a:avLst>
              <a:gd name="adj" fmla="val 17391"/>
            </a:avLst>
          </a:prstGeom>
          <a:solidFill>
            <a:srgbClr val="EFE4D1"/>
          </a:solidFill>
          <a:ln w="12700">
            <a:solidFill>
              <a:srgbClr val="EFE4D1"/>
            </a:solidFill>
            <a:prstDash val="solid"/>
          </a:ln>
        </p:spPr>
        <p:txBody>
          <a:bodyPr/>
          <a:lstStyle/>
          <a:p>
            <a:endParaRPr lang="en-US"/>
          </a:p>
        </p:txBody>
      </p:sp>
      <p:sp>
        <p:nvSpPr>
          <p:cNvPr id="21" name="Text 19"/>
          <p:cNvSpPr/>
          <p:nvPr/>
        </p:nvSpPr>
        <p:spPr>
          <a:xfrm>
            <a:off x="3383280" y="5660136"/>
            <a:ext cx="5449824" cy="210312"/>
          </a:xfrm>
          <a:prstGeom prst="rect">
            <a:avLst/>
          </a:prstGeom>
          <a:noFill/>
          <a:ln/>
        </p:spPr>
        <p:txBody>
          <a:bodyPr wrap="square" lIns="0" tIns="0" rIns="0" bIns="0" rtlCol="0" anchor="ctr"/>
          <a:lstStyle/>
          <a:p>
            <a:pPr marL="0" indent="0" algn="ctr">
              <a:buNone/>
            </a:pPr>
            <a:r>
              <a:rPr lang="en-US" sz="1600" b="1" dirty="0">
                <a:solidFill>
                  <a:srgbClr val="1F2A24"/>
                </a:solidFill>
                <a:latin typeface="Aptos" pitchFamily="34" charset="0"/>
                <a:ea typeface="Aptos" pitchFamily="34" charset="-122"/>
                <a:cs typeface="Aptos" pitchFamily="34" charset="-120"/>
              </a:rPr>
              <a:t>Supports fair, consistent, and lawful recovery</a:t>
            </a:r>
            <a:endParaRPr lang="en-US" sz="1600" dirty="0"/>
          </a:p>
        </p:txBody>
      </p:sp>
      <p:sp>
        <p:nvSpPr>
          <p:cNvPr id="22" name="Text 20"/>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3" name="Text 21"/>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2</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What the Policy Establishes</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A complete structure for collection rights and decision-making.</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685800" y="1691640"/>
            <a:ext cx="2834640" cy="3611880"/>
          </a:xfrm>
          <a:prstGeom prst="rect">
            <a:avLst/>
          </a:prstGeom>
          <a:solidFill>
            <a:srgbClr val="40584A"/>
          </a:solidFill>
          <a:ln w="12700">
            <a:solidFill>
              <a:srgbClr val="333333">
                <a:alpha val="0"/>
              </a:srgbClr>
            </a:solidFill>
            <a:prstDash val="solid"/>
          </a:ln>
        </p:spPr>
        <p:txBody>
          <a:bodyPr/>
          <a:lstStyle/>
          <a:p>
            <a:endParaRPr lang="en-US"/>
          </a:p>
        </p:txBody>
      </p:sp>
      <p:sp>
        <p:nvSpPr>
          <p:cNvPr id="7" name="Text 5"/>
          <p:cNvSpPr/>
          <p:nvPr/>
        </p:nvSpPr>
        <p:spPr>
          <a:xfrm>
            <a:off x="960120" y="1993392"/>
            <a:ext cx="2286000" cy="804672"/>
          </a:xfrm>
          <a:prstGeom prst="rect">
            <a:avLst/>
          </a:prstGeom>
          <a:noFill/>
          <a:ln/>
        </p:spPr>
        <p:txBody>
          <a:bodyPr wrap="square" lIns="0" tIns="0" rIns="0" bIns="0" rtlCol="0" anchor="ctr"/>
          <a:lstStyle/>
          <a:p>
            <a:pPr marL="0" indent="0" algn="ctr">
              <a:buNone/>
            </a:pPr>
            <a:r>
              <a:rPr lang="en-US" sz="3000" b="1" dirty="0">
                <a:solidFill>
                  <a:srgbClr val="FFFFFF"/>
                </a:solidFill>
                <a:latin typeface="Aptos Display" pitchFamily="34" charset="0"/>
                <a:ea typeface="Aptos Display" pitchFamily="34" charset="-122"/>
                <a:cs typeface="Aptos Display" pitchFamily="34" charset="-120"/>
              </a:rPr>
              <a:t>Policy</a:t>
            </a:r>
            <a:endParaRPr lang="en-US" sz="3000" dirty="0"/>
          </a:p>
          <a:p>
            <a:pPr marL="0" indent="0" algn="ctr">
              <a:buNone/>
            </a:pPr>
            <a:r>
              <a:rPr lang="en-US" sz="3000" b="1" dirty="0">
                <a:solidFill>
                  <a:srgbClr val="FFFFFF"/>
                </a:solidFill>
                <a:latin typeface="Aptos Display" pitchFamily="34" charset="0"/>
                <a:ea typeface="Aptos Display" pitchFamily="34" charset="-122"/>
                <a:cs typeface="Aptos Display" pitchFamily="34" charset="-120"/>
              </a:rPr>
              <a:t>Intent</a:t>
            </a:r>
            <a:endParaRPr lang="en-US" sz="3000" dirty="0"/>
          </a:p>
        </p:txBody>
      </p:sp>
      <p:sp>
        <p:nvSpPr>
          <p:cNvPr id="8" name="Text 6"/>
          <p:cNvSpPr/>
          <p:nvPr/>
        </p:nvSpPr>
        <p:spPr>
          <a:xfrm>
            <a:off x="960120" y="3200400"/>
            <a:ext cx="2286000" cy="1005840"/>
          </a:xfrm>
          <a:prstGeom prst="rect">
            <a:avLst/>
          </a:prstGeom>
          <a:noFill/>
          <a:ln/>
        </p:spPr>
        <p:txBody>
          <a:bodyPr wrap="square" lIns="0" tIns="0" rIns="0" bIns="0" rtlCol="0" anchor="ctr"/>
          <a:lstStyle/>
          <a:p>
            <a:pPr marL="0" indent="0" algn="ctr">
              <a:buNone/>
            </a:pPr>
            <a:r>
              <a:rPr lang="en-US" sz="1700" dirty="0">
                <a:solidFill>
                  <a:srgbClr val="F7F2E9"/>
                </a:solidFill>
                <a:latin typeface="Aptos" pitchFamily="34" charset="0"/>
                <a:ea typeface="Aptos" pitchFamily="34" charset="-122"/>
                <a:cs typeface="Aptos" pitchFamily="34" charset="-120"/>
              </a:rPr>
              <a:t>Consistency</a:t>
            </a:r>
            <a:endParaRPr lang="en-US" sz="1700" dirty="0"/>
          </a:p>
          <a:p>
            <a:pPr marL="0" indent="0" algn="ctr">
              <a:buNone/>
            </a:pPr>
            <a:r>
              <a:rPr lang="en-US" sz="1700" dirty="0">
                <a:solidFill>
                  <a:srgbClr val="F7F2E9"/>
                </a:solidFill>
                <a:latin typeface="Aptos" pitchFamily="34" charset="0"/>
                <a:ea typeface="Aptos" pitchFamily="34" charset="-122"/>
                <a:cs typeface="Aptos" pitchFamily="34" charset="-120"/>
              </a:rPr>
              <a:t>Accountability</a:t>
            </a:r>
            <a:endParaRPr lang="en-US" sz="1700" dirty="0"/>
          </a:p>
          <a:p>
            <a:pPr marL="0" indent="0" algn="ctr">
              <a:buNone/>
            </a:pPr>
            <a:r>
              <a:rPr lang="en-US" sz="1700" dirty="0">
                <a:solidFill>
                  <a:srgbClr val="F7F2E9"/>
                </a:solidFill>
                <a:latin typeface="Aptos" pitchFamily="34" charset="0"/>
                <a:ea typeface="Aptos" pitchFamily="34" charset="-122"/>
                <a:cs typeface="Aptos" pitchFamily="34" charset="-120"/>
              </a:rPr>
              <a:t>Operational flexibility</a:t>
            </a:r>
            <a:endParaRPr lang="en-US" sz="1700" dirty="0"/>
          </a:p>
          <a:p>
            <a:pPr marL="0" indent="0" algn="ctr">
              <a:buNone/>
            </a:pPr>
            <a:r>
              <a:rPr lang="en-US" sz="1700" dirty="0">
                <a:solidFill>
                  <a:srgbClr val="F7F2E9"/>
                </a:solidFill>
                <a:latin typeface="Aptos" pitchFamily="34" charset="0"/>
                <a:ea typeface="Aptos" pitchFamily="34" charset="-122"/>
                <a:cs typeface="Aptos" pitchFamily="34" charset="-120"/>
              </a:rPr>
              <a:t>Public stewardship</a:t>
            </a:r>
            <a:endParaRPr lang="en-US" sz="1700" dirty="0"/>
          </a:p>
        </p:txBody>
      </p:sp>
      <p:sp>
        <p:nvSpPr>
          <p:cNvPr id="9" name="Shape 7"/>
          <p:cNvSpPr/>
          <p:nvPr/>
        </p:nvSpPr>
        <p:spPr>
          <a:xfrm>
            <a:off x="3977640" y="1645920"/>
            <a:ext cx="7269480" cy="667512"/>
          </a:xfrm>
          <a:prstGeom prst="roundRect">
            <a:avLst>
              <a:gd name="adj" fmla="val 9589"/>
            </a:avLst>
          </a:prstGeom>
          <a:solidFill>
            <a:srgbClr val="FFFFFF"/>
          </a:solidFill>
          <a:ln w="12700">
            <a:solidFill>
              <a:srgbClr val="DDE7DF"/>
            </a:solidFill>
            <a:prstDash val="solid"/>
          </a:ln>
        </p:spPr>
        <p:txBody>
          <a:bodyPr/>
          <a:lstStyle/>
          <a:p>
            <a:endParaRPr lang="en-US"/>
          </a:p>
        </p:txBody>
      </p:sp>
      <p:sp>
        <p:nvSpPr>
          <p:cNvPr id="10" name="Text 8"/>
          <p:cNvSpPr/>
          <p:nvPr/>
        </p:nvSpPr>
        <p:spPr>
          <a:xfrm>
            <a:off x="4251960" y="1801368"/>
            <a:ext cx="1325880" cy="228600"/>
          </a:xfrm>
          <a:prstGeom prst="rect">
            <a:avLst/>
          </a:prstGeom>
          <a:noFill/>
          <a:ln/>
        </p:spPr>
        <p:txBody>
          <a:bodyPr wrap="square" lIns="0" tIns="0" rIns="0" bIns="0" rtlCol="0" anchor="ctr"/>
          <a:lstStyle/>
          <a:p>
            <a:pPr marL="0" indent="0">
              <a:buNone/>
            </a:pPr>
            <a:r>
              <a:rPr lang="en-US" sz="1800" b="1" dirty="0">
                <a:solidFill>
                  <a:srgbClr val="40584A"/>
                </a:solidFill>
                <a:latin typeface="Aptos Display" pitchFamily="34" charset="0"/>
                <a:ea typeface="Aptos Display" pitchFamily="34" charset="-122"/>
                <a:cs typeface="Aptos Display" pitchFamily="34" charset="-120"/>
              </a:rPr>
              <a:t>Philosophy</a:t>
            </a:r>
            <a:endParaRPr lang="en-US" sz="1800" dirty="0"/>
          </a:p>
        </p:txBody>
      </p:sp>
      <p:sp>
        <p:nvSpPr>
          <p:cNvPr id="11" name="Text 9"/>
          <p:cNvSpPr/>
          <p:nvPr/>
        </p:nvSpPr>
        <p:spPr>
          <a:xfrm>
            <a:off x="5989320" y="1801368"/>
            <a:ext cx="4983480" cy="228600"/>
          </a:xfrm>
          <a:prstGeom prst="rect">
            <a:avLst/>
          </a:prstGeom>
          <a:noFill/>
          <a:ln/>
        </p:spPr>
        <p:txBody>
          <a:bodyPr wrap="square" lIns="0" tIns="0" rIns="0" bIns="0" rtlCol="0" anchor="ctr"/>
          <a:lstStyle/>
          <a:p>
            <a:pPr marL="0" indent="0">
              <a:buNone/>
            </a:pPr>
            <a:r>
              <a:rPr lang="en-US" sz="1650" dirty="0">
                <a:solidFill>
                  <a:srgbClr val="1F2A24"/>
                </a:solidFill>
                <a:latin typeface="Aptos" pitchFamily="34" charset="0"/>
                <a:ea typeface="Aptos" pitchFamily="34" charset="-122"/>
                <a:cs typeface="Aptos" pitchFamily="34" charset="-120"/>
              </a:rPr>
              <a:t>Fair, consistent, nondiscriminatory collection actions</a:t>
            </a:r>
            <a:endParaRPr lang="en-US" sz="1650" dirty="0"/>
          </a:p>
        </p:txBody>
      </p:sp>
      <p:sp>
        <p:nvSpPr>
          <p:cNvPr id="12" name="Shape 10"/>
          <p:cNvSpPr/>
          <p:nvPr/>
        </p:nvSpPr>
        <p:spPr>
          <a:xfrm>
            <a:off x="3977640" y="2432304"/>
            <a:ext cx="7269480" cy="667512"/>
          </a:xfrm>
          <a:prstGeom prst="roundRect">
            <a:avLst>
              <a:gd name="adj" fmla="val 9589"/>
            </a:avLst>
          </a:prstGeom>
          <a:solidFill>
            <a:srgbClr val="F7F2E9"/>
          </a:solidFill>
          <a:ln w="12700">
            <a:solidFill>
              <a:srgbClr val="DDE7DF"/>
            </a:solidFill>
            <a:prstDash val="solid"/>
          </a:ln>
        </p:spPr>
        <p:txBody>
          <a:bodyPr/>
          <a:lstStyle/>
          <a:p>
            <a:endParaRPr lang="en-US"/>
          </a:p>
        </p:txBody>
      </p:sp>
      <p:sp>
        <p:nvSpPr>
          <p:cNvPr id="13" name="Text 11"/>
          <p:cNvSpPr/>
          <p:nvPr/>
        </p:nvSpPr>
        <p:spPr>
          <a:xfrm>
            <a:off x="4251960" y="2587752"/>
            <a:ext cx="1325880" cy="228600"/>
          </a:xfrm>
          <a:prstGeom prst="rect">
            <a:avLst/>
          </a:prstGeom>
          <a:noFill/>
          <a:ln/>
        </p:spPr>
        <p:txBody>
          <a:bodyPr wrap="square" lIns="0" tIns="0" rIns="0" bIns="0" rtlCol="0" anchor="ctr"/>
          <a:lstStyle/>
          <a:p>
            <a:pPr marL="0" indent="0">
              <a:buNone/>
            </a:pPr>
            <a:r>
              <a:rPr lang="en-US" sz="1800" b="1" dirty="0">
                <a:solidFill>
                  <a:srgbClr val="40584A"/>
                </a:solidFill>
                <a:latin typeface="Aptos Display" pitchFamily="34" charset="0"/>
                <a:ea typeface="Aptos Display" pitchFamily="34" charset="-122"/>
                <a:cs typeface="Aptos Display" pitchFamily="34" charset="-120"/>
              </a:rPr>
              <a:t>Legal remedies</a:t>
            </a:r>
            <a:endParaRPr lang="en-US" sz="1800" dirty="0"/>
          </a:p>
        </p:txBody>
      </p:sp>
      <p:sp>
        <p:nvSpPr>
          <p:cNvPr id="14" name="Text 12"/>
          <p:cNvSpPr/>
          <p:nvPr/>
        </p:nvSpPr>
        <p:spPr>
          <a:xfrm>
            <a:off x="5989320" y="2587752"/>
            <a:ext cx="4983480" cy="228600"/>
          </a:xfrm>
          <a:prstGeom prst="rect">
            <a:avLst/>
          </a:prstGeom>
          <a:noFill/>
          <a:ln/>
        </p:spPr>
        <p:txBody>
          <a:bodyPr wrap="square" lIns="0" tIns="0" rIns="0" bIns="0" rtlCol="0" anchor="ctr"/>
          <a:lstStyle/>
          <a:p>
            <a:pPr marL="0" indent="0">
              <a:buNone/>
            </a:pPr>
            <a:r>
              <a:rPr lang="en-US" sz="1650" dirty="0">
                <a:solidFill>
                  <a:srgbClr val="1F2A24"/>
                </a:solidFill>
                <a:latin typeface="Aptos" pitchFamily="34" charset="0"/>
                <a:ea typeface="Aptos" pitchFamily="34" charset="-122"/>
                <a:cs typeface="Aptos" pitchFamily="34" charset="-120"/>
              </a:rPr>
              <a:t>Property liens and other post-delinquency remedies</a:t>
            </a:r>
            <a:endParaRPr lang="en-US" sz="1650" dirty="0"/>
          </a:p>
        </p:txBody>
      </p:sp>
      <p:sp>
        <p:nvSpPr>
          <p:cNvPr id="15" name="Shape 13"/>
          <p:cNvSpPr/>
          <p:nvPr/>
        </p:nvSpPr>
        <p:spPr>
          <a:xfrm>
            <a:off x="3977640" y="3218688"/>
            <a:ext cx="7269480" cy="667512"/>
          </a:xfrm>
          <a:prstGeom prst="roundRect">
            <a:avLst>
              <a:gd name="adj" fmla="val 9589"/>
            </a:avLst>
          </a:prstGeom>
          <a:solidFill>
            <a:srgbClr val="FFFFFF"/>
          </a:solidFill>
          <a:ln w="12700">
            <a:solidFill>
              <a:srgbClr val="DDE7DF"/>
            </a:solidFill>
            <a:prstDash val="solid"/>
          </a:ln>
        </p:spPr>
        <p:txBody>
          <a:bodyPr/>
          <a:lstStyle/>
          <a:p>
            <a:endParaRPr lang="en-US"/>
          </a:p>
        </p:txBody>
      </p:sp>
      <p:sp>
        <p:nvSpPr>
          <p:cNvPr id="16" name="Text 14"/>
          <p:cNvSpPr/>
          <p:nvPr/>
        </p:nvSpPr>
        <p:spPr>
          <a:xfrm>
            <a:off x="4251960" y="3374136"/>
            <a:ext cx="1325880" cy="228600"/>
          </a:xfrm>
          <a:prstGeom prst="rect">
            <a:avLst/>
          </a:prstGeom>
          <a:noFill/>
          <a:ln/>
        </p:spPr>
        <p:txBody>
          <a:bodyPr wrap="square" lIns="0" tIns="0" rIns="0" bIns="0" rtlCol="0" anchor="ctr"/>
          <a:lstStyle/>
          <a:p>
            <a:pPr marL="0" indent="0">
              <a:buNone/>
            </a:pPr>
            <a:r>
              <a:rPr lang="en-US" sz="1800" b="1" dirty="0">
                <a:solidFill>
                  <a:srgbClr val="40584A"/>
                </a:solidFill>
                <a:latin typeface="Aptos Display" pitchFamily="34" charset="0"/>
                <a:ea typeface="Aptos Display" pitchFamily="34" charset="-122"/>
                <a:cs typeface="Aptos Display" pitchFamily="34" charset="-120"/>
              </a:rPr>
              <a:t>Write-offs</a:t>
            </a:r>
            <a:endParaRPr lang="en-US" sz="1800" dirty="0"/>
          </a:p>
        </p:txBody>
      </p:sp>
      <p:sp>
        <p:nvSpPr>
          <p:cNvPr id="17" name="Text 15"/>
          <p:cNvSpPr/>
          <p:nvPr/>
        </p:nvSpPr>
        <p:spPr>
          <a:xfrm>
            <a:off x="5989320" y="3374136"/>
            <a:ext cx="4983480" cy="228600"/>
          </a:xfrm>
          <a:prstGeom prst="rect">
            <a:avLst/>
          </a:prstGeom>
          <a:noFill/>
          <a:ln/>
        </p:spPr>
        <p:txBody>
          <a:bodyPr wrap="square" lIns="0" tIns="0" rIns="0" bIns="0" rtlCol="0" anchor="ctr"/>
          <a:lstStyle/>
          <a:p>
            <a:pPr marL="0" indent="0">
              <a:buNone/>
            </a:pPr>
            <a:r>
              <a:rPr lang="en-US" sz="1650" dirty="0">
                <a:solidFill>
                  <a:srgbClr val="1F2A24"/>
                </a:solidFill>
                <a:latin typeface="Aptos" pitchFamily="34" charset="0"/>
                <a:ea typeface="Aptos" pitchFamily="34" charset="-122"/>
                <a:cs typeface="Aptos" pitchFamily="34" charset="-120"/>
              </a:rPr>
              <a:t>Accounting and permanent write-off standards</a:t>
            </a:r>
            <a:endParaRPr lang="en-US" sz="1650" dirty="0"/>
          </a:p>
        </p:txBody>
      </p:sp>
      <p:sp>
        <p:nvSpPr>
          <p:cNvPr id="18" name="Shape 16"/>
          <p:cNvSpPr/>
          <p:nvPr/>
        </p:nvSpPr>
        <p:spPr>
          <a:xfrm>
            <a:off x="3977640" y="4005072"/>
            <a:ext cx="7269480" cy="667512"/>
          </a:xfrm>
          <a:prstGeom prst="roundRect">
            <a:avLst>
              <a:gd name="adj" fmla="val 9589"/>
            </a:avLst>
          </a:prstGeom>
          <a:solidFill>
            <a:srgbClr val="F7F2E9"/>
          </a:solidFill>
          <a:ln w="12700">
            <a:solidFill>
              <a:srgbClr val="DDE7DF"/>
            </a:solidFill>
            <a:prstDash val="solid"/>
          </a:ln>
        </p:spPr>
        <p:txBody>
          <a:bodyPr/>
          <a:lstStyle/>
          <a:p>
            <a:endParaRPr lang="en-US"/>
          </a:p>
        </p:txBody>
      </p:sp>
      <p:sp>
        <p:nvSpPr>
          <p:cNvPr id="19" name="Text 17"/>
          <p:cNvSpPr/>
          <p:nvPr/>
        </p:nvSpPr>
        <p:spPr>
          <a:xfrm>
            <a:off x="4251960" y="4160520"/>
            <a:ext cx="1325880" cy="228600"/>
          </a:xfrm>
          <a:prstGeom prst="rect">
            <a:avLst/>
          </a:prstGeom>
          <a:noFill/>
          <a:ln/>
        </p:spPr>
        <p:txBody>
          <a:bodyPr wrap="square" lIns="0" tIns="0" rIns="0" bIns="0" rtlCol="0" anchor="ctr"/>
          <a:lstStyle/>
          <a:p>
            <a:pPr marL="0" indent="0">
              <a:buNone/>
            </a:pPr>
            <a:r>
              <a:rPr lang="en-US" sz="1800" b="1" dirty="0">
                <a:solidFill>
                  <a:srgbClr val="40584A"/>
                </a:solidFill>
                <a:latin typeface="Aptos Display" pitchFamily="34" charset="0"/>
                <a:ea typeface="Aptos Display" pitchFamily="34" charset="-122"/>
                <a:cs typeface="Aptos Display" pitchFamily="34" charset="-120"/>
              </a:rPr>
              <a:t>Delegation</a:t>
            </a:r>
            <a:endParaRPr lang="en-US" sz="1800" dirty="0"/>
          </a:p>
        </p:txBody>
      </p:sp>
      <p:sp>
        <p:nvSpPr>
          <p:cNvPr id="20" name="Text 18"/>
          <p:cNvSpPr/>
          <p:nvPr/>
        </p:nvSpPr>
        <p:spPr>
          <a:xfrm>
            <a:off x="5989320" y="4160520"/>
            <a:ext cx="4983480" cy="228600"/>
          </a:xfrm>
          <a:prstGeom prst="rect">
            <a:avLst/>
          </a:prstGeom>
          <a:noFill/>
          <a:ln/>
        </p:spPr>
        <p:txBody>
          <a:bodyPr wrap="square" lIns="0" tIns="0" rIns="0" bIns="0" rtlCol="0" anchor="ctr"/>
          <a:lstStyle/>
          <a:p>
            <a:pPr marL="0" indent="0">
              <a:buNone/>
            </a:pPr>
            <a:r>
              <a:rPr lang="en-US" sz="1650" dirty="0">
                <a:solidFill>
                  <a:srgbClr val="1F2A24"/>
                </a:solidFill>
                <a:latin typeface="Aptos" pitchFamily="34" charset="0"/>
                <a:ea typeface="Aptos" pitchFamily="34" charset="-122"/>
                <a:cs typeface="Aptos" pitchFamily="34" charset="-120"/>
              </a:rPr>
              <a:t>Defined authority for GM/designee and Board</a:t>
            </a:r>
            <a:endParaRPr lang="en-US" sz="1650" dirty="0"/>
          </a:p>
        </p:txBody>
      </p:sp>
      <p:sp>
        <p:nvSpPr>
          <p:cNvPr id="21" name="Shape 19"/>
          <p:cNvSpPr/>
          <p:nvPr/>
        </p:nvSpPr>
        <p:spPr>
          <a:xfrm>
            <a:off x="3977640" y="4791456"/>
            <a:ext cx="7269480" cy="667512"/>
          </a:xfrm>
          <a:prstGeom prst="roundRect">
            <a:avLst>
              <a:gd name="adj" fmla="val 9589"/>
            </a:avLst>
          </a:prstGeom>
          <a:solidFill>
            <a:srgbClr val="FFFFFF"/>
          </a:solidFill>
          <a:ln w="12700">
            <a:solidFill>
              <a:srgbClr val="DDE7DF"/>
            </a:solidFill>
            <a:prstDash val="solid"/>
          </a:ln>
        </p:spPr>
        <p:txBody>
          <a:bodyPr/>
          <a:lstStyle/>
          <a:p>
            <a:endParaRPr lang="en-US"/>
          </a:p>
        </p:txBody>
      </p:sp>
      <p:sp>
        <p:nvSpPr>
          <p:cNvPr id="22" name="Text 20"/>
          <p:cNvSpPr/>
          <p:nvPr/>
        </p:nvSpPr>
        <p:spPr>
          <a:xfrm>
            <a:off x="4251960" y="4946904"/>
            <a:ext cx="1325880" cy="228600"/>
          </a:xfrm>
          <a:prstGeom prst="rect">
            <a:avLst/>
          </a:prstGeom>
          <a:noFill/>
          <a:ln/>
        </p:spPr>
        <p:txBody>
          <a:bodyPr wrap="square" lIns="0" tIns="0" rIns="0" bIns="0" rtlCol="0" anchor="ctr"/>
          <a:lstStyle/>
          <a:p>
            <a:pPr marL="0" indent="0">
              <a:buNone/>
            </a:pPr>
            <a:r>
              <a:rPr lang="en-US" sz="1800" b="1" dirty="0">
                <a:solidFill>
                  <a:srgbClr val="40584A"/>
                </a:solidFill>
                <a:latin typeface="Aptos Display" pitchFamily="34" charset="0"/>
                <a:ea typeface="Aptos Display" pitchFamily="34" charset="-122"/>
                <a:cs typeface="Aptos Display" pitchFamily="34" charset="-120"/>
              </a:rPr>
              <a:t>Controls</a:t>
            </a:r>
            <a:endParaRPr lang="en-US" sz="1800" dirty="0"/>
          </a:p>
        </p:txBody>
      </p:sp>
      <p:sp>
        <p:nvSpPr>
          <p:cNvPr id="23" name="Text 21"/>
          <p:cNvSpPr/>
          <p:nvPr/>
        </p:nvSpPr>
        <p:spPr>
          <a:xfrm>
            <a:off x="5989320" y="4946904"/>
            <a:ext cx="4983480" cy="228600"/>
          </a:xfrm>
          <a:prstGeom prst="rect">
            <a:avLst/>
          </a:prstGeom>
          <a:noFill/>
          <a:ln/>
        </p:spPr>
        <p:txBody>
          <a:bodyPr wrap="square" lIns="0" tIns="0" rIns="0" bIns="0" rtlCol="0" anchor="ctr"/>
          <a:lstStyle/>
          <a:p>
            <a:pPr marL="0" indent="0">
              <a:buNone/>
            </a:pPr>
            <a:r>
              <a:rPr lang="en-US" sz="1650" dirty="0">
                <a:solidFill>
                  <a:srgbClr val="1F2A24"/>
                </a:solidFill>
                <a:latin typeface="Aptos" pitchFamily="34" charset="0"/>
                <a:ea typeface="Aptos" pitchFamily="34" charset="-122"/>
                <a:cs typeface="Aptos" pitchFamily="34" charset="-120"/>
              </a:rPr>
              <a:t>Reporting, records, audit, and documentation requirements</a:t>
            </a:r>
            <a:endParaRPr lang="en-US" sz="1650" dirty="0"/>
          </a:p>
        </p:txBody>
      </p:sp>
      <p:sp>
        <p:nvSpPr>
          <p:cNvPr id="24" name="Text 22"/>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5" name="Text 23"/>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3</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Collection Activity Pathway</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Progressive collection steps remain flexible and must be cost-effective.</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2770632" y="2898648"/>
            <a:ext cx="274320" cy="0"/>
          </a:xfrm>
          <a:prstGeom prst="line">
            <a:avLst/>
          </a:prstGeom>
          <a:noFill/>
          <a:ln w="38100">
            <a:solidFill>
              <a:srgbClr val="D7B46A"/>
            </a:solidFill>
            <a:prstDash val="solid"/>
            <a:tailEnd type="triangle"/>
          </a:ln>
        </p:spPr>
        <p:txBody>
          <a:bodyPr/>
          <a:lstStyle/>
          <a:p>
            <a:endParaRPr lang="en-US"/>
          </a:p>
        </p:txBody>
      </p:sp>
      <p:sp>
        <p:nvSpPr>
          <p:cNvPr id="7" name="Shape 5"/>
          <p:cNvSpPr/>
          <p:nvPr/>
        </p:nvSpPr>
        <p:spPr>
          <a:xfrm>
            <a:off x="5102352" y="2898648"/>
            <a:ext cx="274320" cy="0"/>
          </a:xfrm>
          <a:prstGeom prst="line">
            <a:avLst/>
          </a:prstGeom>
          <a:noFill/>
          <a:ln w="38100">
            <a:solidFill>
              <a:srgbClr val="D7B46A"/>
            </a:solidFill>
            <a:prstDash val="solid"/>
            <a:tailEnd type="triangle"/>
          </a:ln>
        </p:spPr>
        <p:txBody>
          <a:bodyPr/>
          <a:lstStyle/>
          <a:p>
            <a:endParaRPr lang="en-US"/>
          </a:p>
        </p:txBody>
      </p:sp>
      <p:sp>
        <p:nvSpPr>
          <p:cNvPr id="8" name="Shape 6"/>
          <p:cNvSpPr/>
          <p:nvPr/>
        </p:nvSpPr>
        <p:spPr>
          <a:xfrm>
            <a:off x="7434072" y="2898648"/>
            <a:ext cx="274320" cy="0"/>
          </a:xfrm>
          <a:prstGeom prst="line">
            <a:avLst/>
          </a:prstGeom>
          <a:noFill/>
          <a:ln w="38100">
            <a:solidFill>
              <a:srgbClr val="D7B46A"/>
            </a:solidFill>
            <a:prstDash val="solid"/>
            <a:tailEnd type="triangle"/>
          </a:ln>
        </p:spPr>
        <p:txBody>
          <a:bodyPr/>
          <a:lstStyle/>
          <a:p>
            <a:endParaRPr lang="en-US"/>
          </a:p>
        </p:txBody>
      </p:sp>
      <p:sp>
        <p:nvSpPr>
          <p:cNvPr id="9" name="Shape 7"/>
          <p:cNvSpPr/>
          <p:nvPr/>
        </p:nvSpPr>
        <p:spPr>
          <a:xfrm>
            <a:off x="9765792" y="2898648"/>
            <a:ext cx="274320" cy="0"/>
          </a:xfrm>
          <a:prstGeom prst="line">
            <a:avLst/>
          </a:prstGeom>
          <a:noFill/>
          <a:ln w="38100">
            <a:solidFill>
              <a:srgbClr val="D7B46A"/>
            </a:solidFill>
            <a:prstDash val="solid"/>
            <a:tailEnd type="triangle"/>
          </a:ln>
        </p:spPr>
        <p:txBody>
          <a:bodyPr/>
          <a:lstStyle/>
          <a:p>
            <a:endParaRPr lang="en-US"/>
          </a:p>
        </p:txBody>
      </p:sp>
      <p:sp>
        <p:nvSpPr>
          <p:cNvPr id="10" name="Shape 8"/>
          <p:cNvSpPr/>
          <p:nvPr/>
        </p:nvSpPr>
        <p:spPr>
          <a:xfrm>
            <a:off x="685800" y="1874520"/>
            <a:ext cx="2103120" cy="2057400"/>
          </a:xfrm>
          <a:prstGeom prst="roundRect">
            <a:avLst>
              <a:gd name="adj" fmla="val 5333"/>
            </a:avLst>
          </a:prstGeom>
          <a:solidFill>
            <a:srgbClr val="FFFFFF"/>
          </a:solidFill>
          <a:ln w="15240">
            <a:solidFill>
              <a:srgbClr val="DDE7DF"/>
            </a:solidFill>
            <a:prstDash val="solid"/>
          </a:ln>
          <a:effectLst>
            <a:outerShdw blurRad="19050" dist="12700" dir="2700000" algn="bl" rotWithShape="0">
              <a:srgbClr val="000000">
                <a:alpha val="10000"/>
              </a:srgbClr>
            </a:outerShdw>
          </a:effectLst>
        </p:spPr>
        <p:txBody>
          <a:bodyPr/>
          <a:lstStyle/>
          <a:p>
            <a:endParaRPr lang="en-US"/>
          </a:p>
        </p:txBody>
      </p:sp>
      <p:sp>
        <p:nvSpPr>
          <p:cNvPr id="11" name="Text 9"/>
          <p:cNvSpPr/>
          <p:nvPr/>
        </p:nvSpPr>
        <p:spPr>
          <a:xfrm>
            <a:off x="813816" y="1984248"/>
            <a:ext cx="384048" cy="292608"/>
          </a:xfrm>
          <a:prstGeom prst="rect">
            <a:avLst/>
          </a:prstGeom>
          <a:solidFill>
            <a:srgbClr val="40584A"/>
          </a:solid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1</a:t>
            </a:r>
            <a:endParaRPr lang="en-US" sz="1600" dirty="0"/>
          </a:p>
        </p:txBody>
      </p:sp>
      <p:sp>
        <p:nvSpPr>
          <p:cNvPr id="12" name="Text 10"/>
          <p:cNvSpPr/>
          <p:nvPr/>
        </p:nvSpPr>
        <p:spPr>
          <a:xfrm>
            <a:off x="1435608" y="2103120"/>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13" name="Text 11"/>
          <p:cNvSpPr/>
          <p:nvPr/>
        </p:nvSpPr>
        <p:spPr>
          <a:xfrm>
            <a:off x="886968" y="2953512"/>
            <a:ext cx="1700784" cy="292608"/>
          </a:xfrm>
          <a:prstGeom prst="rect">
            <a:avLst/>
          </a:prstGeom>
          <a:noFill/>
          <a:ln/>
        </p:spPr>
        <p:txBody>
          <a:bodyPr wrap="square" lIns="0" tIns="0" rIns="0" bIns="0" rtlCol="0" anchor="ctr"/>
          <a:lstStyle/>
          <a:p>
            <a:pPr marL="0" indent="0" algn="ctr">
              <a:buNone/>
            </a:pPr>
            <a:r>
              <a:rPr lang="en-US" sz="1900" b="1" dirty="0">
                <a:solidFill>
                  <a:srgbClr val="1F2A24"/>
                </a:solidFill>
                <a:latin typeface="Aptos Display" pitchFamily="34" charset="0"/>
                <a:ea typeface="Aptos Display" pitchFamily="34" charset="-122"/>
                <a:cs typeface="Aptos Display" pitchFamily="34" charset="-120"/>
              </a:rPr>
              <a:t>Billing</a:t>
            </a:r>
            <a:endParaRPr lang="en-US" sz="1900" dirty="0"/>
          </a:p>
        </p:txBody>
      </p:sp>
      <p:sp>
        <p:nvSpPr>
          <p:cNvPr id="14" name="Text 12"/>
          <p:cNvSpPr/>
          <p:nvPr/>
        </p:nvSpPr>
        <p:spPr>
          <a:xfrm>
            <a:off x="850392" y="3319272"/>
            <a:ext cx="1773936" cy="502920"/>
          </a:xfrm>
          <a:prstGeom prst="rect">
            <a:avLst/>
          </a:prstGeom>
          <a:noFill/>
          <a:ln/>
        </p:spPr>
        <p:txBody>
          <a:bodyPr wrap="square" lIns="0" tIns="0" rIns="0" bIns="0" rtlCol="0" anchor="ctr">
            <a:normAutofit/>
          </a:bodyPr>
          <a:lstStyle/>
          <a:p>
            <a:pPr marL="0" indent="0" algn="ctr">
              <a:buNone/>
            </a:pPr>
            <a:r>
              <a:rPr lang="en-US" sz="1600" dirty="0">
                <a:solidFill>
                  <a:srgbClr val="5D665F"/>
                </a:solidFill>
                <a:latin typeface="Aptos" pitchFamily="34" charset="0"/>
                <a:ea typeface="Aptos" pitchFamily="34" charset="-122"/>
                <a:cs typeface="Aptos" pitchFamily="34" charset="-120"/>
              </a:rPr>
              <a:t>Regular billing and account notices</a:t>
            </a:r>
            <a:endParaRPr lang="en-US" sz="1600" dirty="0"/>
          </a:p>
        </p:txBody>
      </p:sp>
      <p:sp>
        <p:nvSpPr>
          <p:cNvPr id="15" name="Shape 13"/>
          <p:cNvSpPr/>
          <p:nvPr/>
        </p:nvSpPr>
        <p:spPr>
          <a:xfrm>
            <a:off x="3008376" y="1847089"/>
            <a:ext cx="2103120" cy="2057400"/>
          </a:xfrm>
          <a:prstGeom prst="roundRect">
            <a:avLst>
              <a:gd name="adj" fmla="val 5333"/>
            </a:avLst>
          </a:prstGeom>
          <a:solidFill>
            <a:srgbClr val="FFFFFF"/>
          </a:solidFill>
          <a:ln w="15240">
            <a:solidFill>
              <a:srgbClr val="DDE7DF"/>
            </a:solidFill>
            <a:prstDash val="solid"/>
          </a:ln>
          <a:effectLst>
            <a:outerShdw blurRad="19050" dist="12700" dir="2700000" algn="bl" rotWithShape="0">
              <a:srgbClr val="000000">
                <a:alpha val="10000"/>
              </a:srgbClr>
            </a:outerShdw>
          </a:effectLst>
        </p:spPr>
        <p:txBody>
          <a:bodyPr/>
          <a:lstStyle/>
          <a:p>
            <a:endParaRPr lang="en-US"/>
          </a:p>
        </p:txBody>
      </p:sp>
      <p:sp>
        <p:nvSpPr>
          <p:cNvPr id="16" name="Text 14"/>
          <p:cNvSpPr/>
          <p:nvPr/>
        </p:nvSpPr>
        <p:spPr>
          <a:xfrm>
            <a:off x="3145536" y="1984248"/>
            <a:ext cx="384048" cy="292608"/>
          </a:xfrm>
          <a:prstGeom prst="rect">
            <a:avLst/>
          </a:prstGeom>
          <a:solidFill>
            <a:srgbClr val="40584A"/>
          </a:solid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2</a:t>
            </a:r>
            <a:endParaRPr lang="en-US" sz="1600" dirty="0"/>
          </a:p>
        </p:txBody>
      </p:sp>
      <p:sp>
        <p:nvSpPr>
          <p:cNvPr id="17" name="Text 15"/>
          <p:cNvSpPr/>
          <p:nvPr/>
        </p:nvSpPr>
        <p:spPr>
          <a:xfrm>
            <a:off x="3767328" y="2103120"/>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18" name="Text 16"/>
          <p:cNvSpPr/>
          <p:nvPr/>
        </p:nvSpPr>
        <p:spPr>
          <a:xfrm>
            <a:off x="3218688" y="2953512"/>
            <a:ext cx="1700784" cy="292608"/>
          </a:xfrm>
          <a:prstGeom prst="rect">
            <a:avLst/>
          </a:prstGeom>
          <a:noFill/>
          <a:ln/>
        </p:spPr>
        <p:txBody>
          <a:bodyPr wrap="square" lIns="0" tIns="0" rIns="0" bIns="0" rtlCol="0" anchor="ctr"/>
          <a:lstStyle/>
          <a:p>
            <a:pPr marL="0" indent="0" algn="ctr">
              <a:buNone/>
            </a:pPr>
            <a:r>
              <a:rPr lang="en-US" sz="1900" b="1" dirty="0">
                <a:solidFill>
                  <a:srgbClr val="1F2A24"/>
                </a:solidFill>
                <a:latin typeface="Aptos Display" pitchFamily="34" charset="0"/>
                <a:ea typeface="Aptos Display" pitchFamily="34" charset="-122"/>
                <a:cs typeface="Aptos Display" pitchFamily="34" charset="-120"/>
              </a:rPr>
              <a:t>Delinquency</a:t>
            </a:r>
            <a:endParaRPr lang="en-US" sz="1900" dirty="0"/>
          </a:p>
        </p:txBody>
      </p:sp>
      <p:sp>
        <p:nvSpPr>
          <p:cNvPr id="19" name="Text 17"/>
          <p:cNvSpPr/>
          <p:nvPr/>
        </p:nvSpPr>
        <p:spPr>
          <a:xfrm>
            <a:off x="3086100" y="3209549"/>
            <a:ext cx="2002536" cy="722372"/>
          </a:xfrm>
          <a:prstGeom prst="rect">
            <a:avLst/>
          </a:prstGeom>
          <a:noFill/>
          <a:ln/>
        </p:spPr>
        <p:txBody>
          <a:bodyPr wrap="square" lIns="0" tIns="0" rIns="0" bIns="0" rtlCol="0" anchor="ctr">
            <a:normAutofit lnSpcReduction="10000"/>
          </a:bodyPr>
          <a:lstStyle/>
          <a:p>
            <a:pPr marL="0" indent="0" algn="ctr">
              <a:buNone/>
            </a:pPr>
            <a:r>
              <a:rPr lang="en-US" sz="1600" dirty="0">
                <a:solidFill>
                  <a:srgbClr val="5D665F"/>
                </a:solidFill>
                <a:latin typeface="Aptos" pitchFamily="34" charset="0"/>
                <a:ea typeface="Aptos" pitchFamily="34" charset="-122"/>
                <a:cs typeface="Aptos" pitchFamily="34" charset="-120"/>
              </a:rPr>
              <a:t>Delinquency notices and payment arrangements</a:t>
            </a:r>
            <a:endParaRPr lang="en-US" sz="1600" dirty="0"/>
          </a:p>
        </p:txBody>
      </p:sp>
      <p:sp>
        <p:nvSpPr>
          <p:cNvPr id="20" name="Shape 18"/>
          <p:cNvSpPr/>
          <p:nvPr/>
        </p:nvSpPr>
        <p:spPr>
          <a:xfrm>
            <a:off x="5349240" y="1874520"/>
            <a:ext cx="2103120" cy="2057400"/>
          </a:xfrm>
          <a:prstGeom prst="roundRect">
            <a:avLst>
              <a:gd name="adj" fmla="val 5333"/>
            </a:avLst>
          </a:prstGeom>
          <a:solidFill>
            <a:srgbClr val="FFFFFF"/>
          </a:solidFill>
          <a:ln w="15240">
            <a:solidFill>
              <a:srgbClr val="DDE7DF"/>
            </a:solidFill>
            <a:prstDash val="solid"/>
          </a:ln>
          <a:effectLst>
            <a:outerShdw blurRad="19050" dist="12700" dir="2700000" algn="bl" rotWithShape="0">
              <a:srgbClr val="000000">
                <a:alpha val="10000"/>
              </a:srgbClr>
            </a:outerShdw>
          </a:effectLst>
        </p:spPr>
        <p:txBody>
          <a:bodyPr/>
          <a:lstStyle/>
          <a:p>
            <a:endParaRPr lang="en-US"/>
          </a:p>
        </p:txBody>
      </p:sp>
      <p:sp>
        <p:nvSpPr>
          <p:cNvPr id="21" name="Text 19"/>
          <p:cNvSpPr/>
          <p:nvPr/>
        </p:nvSpPr>
        <p:spPr>
          <a:xfrm>
            <a:off x="5477256" y="1984248"/>
            <a:ext cx="384048" cy="292608"/>
          </a:xfrm>
          <a:prstGeom prst="rect">
            <a:avLst/>
          </a:prstGeom>
          <a:solidFill>
            <a:srgbClr val="40584A"/>
          </a:solid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3</a:t>
            </a:r>
            <a:endParaRPr lang="en-US" sz="1600" dirty="0"/>
          </a:p>
        </p:txBody>
      </p:sp>
      <p:sp>
        <p:nvSpPr>
          <p:cNvPr id="22" name="Text 20"/>
          <p:cNvSpPr/>
          <p:nvPr/>
        </p:nvSpPr>
        <p:spPr>
          <a:xfrm>
            <a:off x="6099048" y="2103120"/>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23" name="Text 21"/>
          <p:cNvSpPr/>
          <p:nvPr/>
        </p:nvSpPr>
        <p:spPr>
          <a:xfrm>
            <a:off x="5550408" y="2953512"/>
            <a:ext cx="1700784" cy="292608"/>
          </a:xfrm>
          <a:prstGeom prst="rect">
            <a:avLst/>
          </a:prstGeom>
          <a:noFill/>
          <a:ln/>
        </p:spPr>
        <p:txBody>
          <a:bodyPr wrap="square" lIns="0" tIns="0" rIns="0" bIns="0" rtlCol="0" anchor="ctr"/>
          <a:lstStyle/>
          <a:p>
            <a:pPr marL="0" indent="0" algn="ctr">
              <a:buNone/>
            </a:pPr>
            <a:r>
              <a:rPr lang="en-US" sz="1900" b="1" dirty="0">
                <a:solidFill>
                  <a:srgbClr val="1F2A24"/>
                </a:solidFill>
                <a:latin typeface="Aptos Display" pitchFamily="34" charset="0"/>
                <a:ea typeface="Aptos Display" pitchFamily="34" charset="-122"/>
                <a:cs typeface="Aptos Display" pitchFamily="34" charset="-120"/>
              </a:rPr>
              <a:t>Lien tools</a:t>
            </a:r>
            <a:endParaRPr lang="en-US" sz="1900" dirty="0"/>
          </a:p>
        </p:txBody>
      </p:sp>
      <p:sp>
        <p:nvSpPr>
          <p:cNvPr id="24" name="Text 22"/>
          <p:cNvSpPr/>
          <p:nvPr/>
        </p:nvSpPr>
        <p:spPr>
          <a:xfrm>
            <a:off x="5477256" y="3227831"/>
            <a:ext cx="1891732" cy="694945"/>
          </a:xfrm>
          <a:prstGeom prst="rect">
            <a:avLst/>
          </a:prstGeom>
          <a:noFill/>
          <a:ln/>
        </p:spPr>
        <p:txBody>
          <a:bodyPr wrap="square" lIns="0" tIns="0" rIns="0" bIns="0" rtlCol="0" anchor="ctr">
            <a:normAutofit lnSpcReduction="10000"/>
          </a:bodyPr>
          <a:lstStyle/>
          <a:p>
            <a:pPr marL="0" indent="0" algn="ctr">
              <a:buNone/>
            </a:pPr>
            <a:r>
              <a:rPr lang="en-US" sz="1600" dirty="0">
                <a:solidFill>
                  <a:srgbClr val="5D665F"/>
                </a:solidFill>
                <a:latin typeface="Aptos" pitchFamily="34" charset="0"/>
                <a:ea typeface="Aptos" pitchFamily="34" charset="-122"/>
                <a:cs typeface="Aptos" pitchFamily="34" charset="-120"/>
              </a:rPr>
              <a:t>Intent to file, record, renew, or release liens</a:t>
            </a:r>
            <a:endParaRPr lang="en-US" sz="1600" dirty="0"/>
          </a:p>
        </p:txBody>
      </p:sp>
      <p:sp>
        <p:nvSpPr>
          <p:cNvPr id="25" name="Shape 23"/>
          <p:cNvSpPr/>
          <p:nvPr/>
        </p:nvSpPr>
        <p:spPr>
          <a:xfrm>
            <a:off x="7680960" y="1874520"/>
            <a:ext cx="2103120" cy="2057400"/>
          </a:xfrm>
          <a:prstGeom prst="roundRect">
            <a:avLst>
              <a:gd name="adj" fmla="val 5333"/>
            </a:avLst>
          </a:prstGeom>
          <a:solidFill>
            <a:srgbClr val="FFFFFF"/>
          </a:solidFill>
          <a:ln w="15240">
            <a:solidFill>
              <a:srgbClr val="DDE7DF"/>
            </a:solidFill>
            <a:prstDash val="solid"/>
          </a:ln>
          <a:effectLst>
            <a:outerShdw blurRad="19050" dist="12700" dir="2700000" algn="bl" rotWithShape="0">
              <a:srgbClr val="000000">
                <a:alpha val="10000"/>
              </a:srgbClr>
            </a:outerShdw>
          </a:effectLst>
        </p:spPr>
        <p:txBody>
          <a:bodyPr/>
          <a:lstStyle/>
          <a:p>
            <a:endParaRPr lang="en-US"/>
          </a:p>
        </p:txBody>
      </p:sp>
      <p:sp>
        <p:nvSpPr>
          <p:cNvPr id="26" name="Text 24"/>
          <p:cNvSpPr/>
          <p:nvPr/>
        </p:nvSpPr>
        <p:spPr>
          <a:xfrm>
            <a:off x="7808976" y="1984248"/>
            <a:ext cx="384048" cy="292608"/>
          </a:xfrm>
          <a:prstGeom prst="rect">
            <a:avLst/>
          </a:prstGeom>
          <a:solidFill>
            <a:srgbClr val="40584A"/>
          </a:solid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4</a:t>
            </a:r>
            <a:endParaRPr lang="en-US" sz="1600" dirty="0"/>
          </a:p>
        </p:txBody>
      </p:sp>
      <p:sp>
        <p:nvSpPr>
          <p:cNvPr id="27" name="Text 25"/>
          <p:cNvSpPr/>
          <p:nvPr/>
        </p:nvSpPr>
        <p:spPr>
          <a:xfrm>
            <a:off x="8430768" y="2103120"/>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28" name="Text 26"/>
          <p:cNvSpPr/>
          <p:nvPr/>
        </p:nvSpPr>
        <p:spPr>
          <a:xfrm>
            <a:off x="7882128" y="2953512"/>
            <a:ext cx="1700784" cy="292608"/>
          </a:xfrm>
          <a:prstGeom prst="rect">
            <a:avLst/>
          </a:prstGeom>
          <a:noFill/>
          <a:ln/>
        </p:spPr>
        <p:txBody>
          <a:bodyPr wrap="square" lIns="0" tIns="0" rIns="0" bIns="0" rtlCol="0" anchor="ctr"/>
          <a:lstStyle/>
          <a:p>
            <a:pPr marL="0" indent="0" algn="ctr">
              <a:buNone/>
            </a:pPr>
            <a:r>
              <a:rPr lang="en-US" sz="1900" b="1" dirty="0">
                <a:solidFill>
                  <a:srgbClr val="1F2A24"/>
                </a:solidFill>
                <a:latin typeface="Aptos Display" pitchFamily="34" charset="0"/>
                <a:ea typeface="Aptos Display" pitchFamily="34" charset="-122"/>
                <a:cs typeface="Aptos Display" pitchFamily="34" charset="-120"/>
              </a:rPr>
              <a:t>Recovery</a:t>
            </a:r>
            <a:endParaRPr lang="en-US" sz="1900" dirty="0"/>
          </a:p>
        </p:txBody>
      </p:sp>
      <p:sp>
        <p:nvSpPr>
          <p:cNvPr id="29" name="Text 27"/>
          <p:cNvSpPr/>
          <p:nvPr/>
        </p:nvSpPr>
        <p:spPr>
          <a:xfrm>
            <a:off x="7708392" y="3291839"/>
            <a:ext cx="2002536" cy="630937"/>
          </a:xfrm>
          <a:prstGeom prst="rect">
            <a:avLst/>
          </a:prstGeom>
          <a:noFill/>
          <a:ln/>
        </p:spPr>
        <p:txBody>
          <a:bodyPr wrap="square" lIns="0" tIns="0" rIns="0" bIns="0" rtlCol="0" anchor="ctr">
            <a:normAutofit fontScale="92500" lnSpcReduction="10000"/>
          </a:bodyPr>
          <a:lstStyle/>
          <a:p>
            <a:pPr marL="0" indent="0" algn="ctr">
              <a:buNone/>
            </a:pPr>
            <a:r>
              <a:rPr lang="en-US" sz="1600" dirty="0">
                <a:solidFill>
                  <a:srgbClr val="5D665F"/>
                </a:solidFill>
                <a:latin typeface="Aptos" pitchFamily="34" charset="0"/>
                <a:ea typeface="Aptos" pitchFamily="34" charset="-122"/>
                <a:cs typeface="Aptos" pitchFamily="34" charset="-120"/>
              </a:rPr>
              <a:t>Monitor sales, claims, collections, excess proceeds</a:t>
            </a:r>
            <a:endParaRPr lang="en-US" sz="1600" dirty="0"/>
          </a:p>
        </p:txBody>
      </p:sp>
      <p:sp>
        <p:nvSpPr>
          <p:cNvPr id="30" name="Shape 28"/>
          <p:cNvSpPr/>
          <p:nvPr/>
        </p:nvSpPr>
        <p:spPr>
          <a:xfrm>
            <a:off x="10012680" y="1874520"/>
            <a:ext cx="2103120" cy="2057400"/>
          </a:xfrm>
          <a:prstGeom prst="roundRect">
            <a:avLst>
              <a:gd name="adj" fmla="val 5333"/>
            </a:avLst>
          </a:prstGeom>
          <a:solidFill>
            <a:srgbClr val="FFFFFF"/>
          </a:solidFill>
          <a:ln w="15240">
            <a:solidFill>
              <a:srgbClr val="DDE7DF"/>
            </a:solidFill>
            <a:prstDash val="solid"/>
          </a:ln>
          <a:effectLst>
            <a:outerShdw blurRad="19050" dist="12700" dir="2700000" algn="bl" rotWithShape="0">
              <a:srgbClr val="000000">
                <a:alpha val="10000"/>
              </a:srgbClr>
            </a:outerShdw>
          </a:effectLst>
        </p:spPr>
        <p:txBody>
          <a:bodyPr/>
          <a:lstStyle/>
          <a:p>
            <a:endParaRPr lang="en-US"/>
          </a:p>
        </p:txBody>
      </p:sp>
      <p:sp>
        <p:nvSpPr>
          <p:cNvPr id="31" name="Text 29"/>
          <p:cNvSpPr/>
          <p:nvPr/>
        </p:nvSpPr>
        <p:spPr>
          <a:xfrm>
            <a:off x="10140696" y="1984248"/>
            <a:ext cx="384048" cy="292608"/>
          </a:xfrm>
          <a:prstGeom prst="rect">
            <a:avLst/>
          </a:prstGeom>
          <a:solidFill>
            <a:srgbClr val="40584A"/>
          </a:solid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5</a:t>
            </a:r>
            <a:endParaRPr lang="en-US" sz="1600" dirty="0"/>
          </a:p>
        </p:txBody>
      </p:sp>
      <p:sp>
        <p:nvSpPr>
          <p:cNvPr id="32" name="Text 30"/>
          <p:cNvSpPr/>
          <p:nvPr/>
        </p:nvSpPr>
        <p:spPr>
          <a:xfrm>
            <a:off x="10762488" y="2103120"/>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33" name="Text 31"/>
          <p:cNvSpPr/>
          <p:nvPr/>
        </p:nvSpPr>
        <p:spPr>
          <a:xfrm>
            <a:off x="10213848" y="2953512"/>
            <a:ext cx="1700784" cy="292608"/>
          </a:xfrm>
          <a:prstGeom prst="rect">
            <a:avLst/>
          </a:prstGeom>
          <a:noFill/>
          <a:ln/>
        </p:spPr>
        <p:txBody>
          <a:bodyPr wrap="square" lIns="0" tIns="0" rIns="0" bIns="0" rtlCol="0" anchor="ctr"/>
          <a:lstStyle/>
          <a:p>
            <a:pPr marL="0" indent="0" algn="ctr">
              <a:buNone/>
            </a:pPr>
            <a:r>
              <a:rPr lang="en-US" sz="1900" b="1" dirty="0">
                <a:solidFill>
                  <a:srgbClr val="1F2A24"/>
                </a:solidFill>
                <a:latin typeface="Aptos Display" pitchFamily="34" charset="0"/>
                <a:ea typeface="Aptos Display" pitchFamily="34" charset="-122"/>
                <a:cs typeface="Aptos Display" pitchFamily="34" charset="-120"/>
              </a:rPr>
              <a:t>Write-off</a:t>
            </a:r>
            <a:endParaRPr lang="en-US" sz="1900" dirty="0"/>
          </a:p>
        </p:txBody>
      </p:sp>
      <p:sp>
        <p:nvSpPr>
          <p:cNvPr id="34" name="Text 32"/>
          <p:cNvSpPr/>
          <p:nvPr/>
        </p:nvSpPr>
        <p:spPr>
          <a:xfrm>
            <a:off x="10072116" y="3209548"/>
            <a:ext cx="1879092" cy="768090"/>
          </a:xfrm>
          <a:prstGeom prst="rect">
            <a:avLst/>
          </a:prstGeom>
          <a:noFill/>
          <a:ln/>
        </p:spPr>
        <p:txBody>
          <a:bodyPr wrap="square" lIns="0" tIns="0" rIns="0" bIns="0" rtlCol="0" anchor="ctr">
            <a:normAutofit/>
          </a:bodyPr>
          <a:lstStyle/>
          <a:p>
            <a:pPr marL="0" indent="0" algn="ctr">
              <a:buNone/>
            </a:pPr>
            <a:r>
              <a:rPr lang="en-US" sz="1600" dirty="0">
                <a:solidFill>
                  <a:srgbClr val="5D665F"/>
                </a:solidFill>
                <a:latin typeface="Aptos" pitchFamily="34" charset="0"/>
                <a:ea typeface="Aptos" pitchFamily="34" charset="-122"/>
                <a:cs typeface="Aptos" pitchFamily="34" charset="-120"/>
              </a:rPr>
              <a:t>Accounting or permanent write-off when criteria are met</a:t>
            </a:r>
            <a:endParaRPr lang="en-US" sz="1600" dirty="0"/>
          </a:p>
        </p:txBody>
      </p:sp>
      <p:sp>
        <p:nvSpPr>
          <p:cNvPr id="35" name="Shape 33"/>
          <p:cNvSpPr/>
          <p:nvPr/>
        </p:nvSpPr>
        <p:spPr>
          <a:xfrm>
            <a:off x="1234440" y="4800600"/>
            <a:ext cx="9738360" cy="658368"/>
          </a:xfrm>
          <a:prstGeom prst="roundRect">
            <a:avLst>
              <a:gd name="adj" fmla="val 13889"/>
            </a:avLst>
          </a:prstGeom>
          <a:solidFill>
            <a:srgbClr val="EFE4D1"/>
          </a:solidFill>
          <a:ln w="12700">
            <a:solidFill>
              <a:srgbClr val="EFE4D1"/>
            </a:solidFill>
            <a:prstDash val="solid"/>
          </a:ln>
        </p:spPr>
        <p:txBody>
          <a:bodyPr/>
          <a:lstStyle/>
          <a:p>
            <a:endParaRPr lang="en-US"/>
          </a:p>
        </p:txBody>
      </p:sp>
      <p:sp>
        <p:nvSpPr>
          <p:cNvPr id="36" name="Text 34"/>
          <p:cNvSpPr/>
          <p:nvPr/>
        </p:nvSpPr>
        <p:spPr>
          <a:xfrm>
            <a:off x="1435608" y="4901184"/>
            <a:ext cx="9281160" cy="429765"/>
          </a:xfrm>
          <a:prstGeom prst="rect">
            <a:avLst/>
          </a:prstGeom>
          <a:noFill/>
          <a:ln/>
        </p:spPr>
        <p:txBody>
          <a:bodyPr wrap="square" lIns="0" tIns="0" rIns="0" bIns="0" rtlCol="0" anchor="ctr"/>
          <a:lstStyle/>
          <a:p>
            <a:pPr marL="0" indent="0" algn="ctr">
              <a:buNone/>
            </a:pPr>
            <a:r>
              <a:rPr lang="en-US" sz="1650" b="1" dirty="0">
                <a:solidFill>
                  <a:srgbClr val="1F2A24"/>
                </a:solidFill>
                <a:latin typeface="Aptos" pitchFamily="34" charset="0"/>
                <a:ea typeface="Aptos" pitchFamily="34" charset="-122"/>
                <a:cs typeface="Aptos" pitchFamily="34" charset="-120"/>
              </a:rPr>
              <a:t>Guiding principle: </a:t>
            </a:r>
          </a:p>
          <a:p>
            <a:pPr marL="0" indent="0" algn="ctr">
              <a:buNone/>
            </a:pPr>
            <a:r>
              <a:rPr lang="en-US" sz="1650" b="1" dirty="0">
                <a:solidFill>
                  <a:srgbClr val="1F2A24"/>
                </a:solidFill>
                <a:latin typeface="Aptos" pitchFamily="34" charset="0"/>
                <a:ea typeface="Aptos" pitchFamily="34" charset="-122"/>
                <a:cs typeface="Aptos" pitchFamily="34" charset="-120"/>
              </a:rPr>
              <a:t>Actions should be reasonably proportional to expected recovery</a:t>
            </a:r>
          </a:p>
          <a:p>
            <a:pPr marL="0" indent="0" algn="ctr">
              <a:buNone/>
            </a:pPr>
            <a:r>
              <a:rPr lang="en-US" sz="1650" b="1" dirty="0">
                <a:solidFill>
                  <a:srgbClr val="1F2A24"/>
                </a:solidFill>
                <a:latin typeface="Aptos" pitchFamily="34" charset="0"/>
                <a:ea typeface="Aptos" pitchFamily="34" charset="-122"/>
                <a:cs typeface="Aptos" pitchFamily="34" charset="-120"/>
              </a:rPr>
              <a:t> and avoid unnecessary expenditure of public resources.</a:t>
            </a:r>
            <a:endParaRPr lang="en-US" sz="1650" dirty="0"/>
          </a:p>
        </p:txBody>
      </p:sp>
      <p:sp>
        <p:nvSpPr>
          <p:cNvPr id="37" name="Text 35"/>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38" name="Text 36"/>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4</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Property Lien Framework</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Lien authority protects District revenues while preserving procedural safeguards.</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pic>
        <p:nvPicPr>
          <p:cNvPr id="6" name="Image 0" descr="/mnt/data/collection_assets/page-32.png"/>
          <p:cNvPicPr>
            <a:picLocks noChangeAspect="1"/>
          </p:cNvPicPr>
          <p:nvPr/>
        </p:nvPicPr>
        <p:blipFill>
          <a:blip r:embed="rId3"/>
          <a:srcRect l="7801" r="7801"/>
          <a:stretch/>
        </p:blipFill>
        <p:spPr>
          <a:xfrm>
            <a:off x="685800" y="1600200"/>
            <a:ext cx="2743200" cy="4206240"/>
          </a:xfrm>
          <a:prstGeom prst="rect">
            <a:avLst/>
          </a:prstGeom>
        </p:spPr>
      </p:pic>
      <p:sp>
        <p:nvSpPr>
          <p:cNvPr id="7" name="Shape 4"/>
          <p:cNvSpPr/>
          <p:nvPr/>
        </p:nvSpPr>
        <p:spPr>
          <a:xfrm>
            <a:off x="685800" y="5367528"/>
            <a:ext cx="2743200" cy="438912"/>
          </a:xfrm>
          <a:prstGeom prst="rect">
            <a:avLst/>
          </a:prstGeom>
          <a:solidFill>
            <a:srgbClr val="40584A">
              <a:alpha val="90000"/>
            </a:srgbClr>
          </a:solidFill>
          <a:ln w="12700">
            <a:solidFill>
              <a:srgbClr val="333333">
                <a:alpha val="0"/>
              </a:srgbClr>
            </a:solidFill>
            <a:prstDash val="solid"/>
          </a:ln>
        </p:spPr>
        <p:txBody>
          <a:bodyPr/>
          <a:lstStyle/>
          <a:p>
            <a:endParaRPr lang="en-US"/>
          </a:p>
        </p:txBody>
      </p:sp>
      <p:sp>
        <p:nvSpPr>
          <p:cNvPr id="8" name="Text 5"/>
          <p:cNvSpPr/>
          <p:nvPr/>
        </p:nvSpPr>
        <p:spPr>
          <a:xfrm>
            <a:off x="795528" y="5477256"/>
            <a:ext cx="2523744" cy="182880"/>
          </a:xfrm>
          <a:prstGeom prst="rect">
            <a:avLst/>
          </a:prstGeom>
          <a:noFill/>
          <a:ln/>
        </p:spPr>
        <p:txBody>
          <a:bodyPr wrap="square" lIns="0" tIns="0" rIns="0" bIns="0" rtlCol="0" anchor="ctr"/>
          <a:lstStyle/>
          <a:p>
            <a:pPr marL="0" indent="0">
              <a:buNone/>
            </a:pPr>
            <a:r>
              <a:rPr lang="en-US" sz="1600" b="1" dirty="0">
                <a:solidFill>
                  <a:srgbClr val="FFFFFF"/>
                </a:solidFill>
                <a:latin typeface="Aptos" pitchFamily="34" charset="0"/>
                <a:ea typeface="Aptos" pitchFamily="34" charset="-122"/>
                <a:cs typeface="Aptos" pitchFamily="34" charset="-120"/>
              </a:rPr>
              <a:t>Eligibility &amp; recording</a:t>
            </a:r>
            <a:endParaRPr lang="en-US" sz="1600" dirty="0"/>
          </a:p>
        </p:txBody>
      </p:sp>
      <p:sp>
        <p:nvSpPr>
          <p:cNvPr id="9" name="Shape 6"/>
          <p:cNvSpPr/>
          <p:nvPr/>
        </p:nvSpPr>
        <p:spPr>
          <a:xfrm>
            <a:off x="3794760" y="1600200"/>
            <a:ext cx="356616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dirty="0"/>
          </a:p>
        </p:txBody>
      </p:sp>
      <p:sp>
        <p:nvSpPr>
          <p:cNvPr id="10" name="Text 7"/>
          <p:cNvSpPr/>
          <p:nvPr/>
        </p:nvSpPr>
        <p:spPr>
          <a:xfrm>
            <a:off x="3831336" y="1783080"/>
            <a:ext cx="640080" cy="640080"/>
          </a:xfrm>
          <a:prstGeom prst="rect">
            <a:avLst/>
          </a:prstGeom>
          <a:noFill/>
          <a:ln/>
        </p:spPr>
        <p:txBody>
          <a:bodyPr wrap="square" lIns="0" tIns="0" rIns="0" bIns="0" rtlCol="0" anchor="ctr"/>
          <a:lstStyle/>
          <a:p>
            <a:pPr marL="0" indent="0" algn="ctr">
              <a:buNone/>
            </a:pPr>
            <a:r>
              <a:rPr lang="en-US" sz="2600" dirty="0">
                <a:solidFill>
                  <a:srgbClr val="40584A"/>
                </a:solidFill>
                <a:latin typeface="Segoe UI Symbol" pitchFamily="34" charset="0"/>
                <a:ea typeface="Segoe UI Symbol" pitchFamily="34" charset="-122"/>
                <a:cs typeface="Segoe UI Symbol" pitchFamily="34" charset="-120"/>
              </a:rPr>
              <a:t>1</a:t>
            </a:r>
            <a:endParaRPr lang="en-US" sz="2600" dirty="0"/>
          </a:p>
        </p:txBody>
      </p:sp>
      <p:sp>
        <p:nvSpPr>
          <p:cNvPr id="11" name="Text 8"/>
          <p:cNvSpPr/>
          <p:nvPr/>
        </p:nvSpPr>
        <p:spPr>
          <a:xfrm>
            <a:off x="4418838" y="1631397"/>
            <a:ext cx="242316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Eligibility</a:t>
            </a:r>
            <a:endParaRPr lang="en-US" sz="1800" dirty="0"/>
          </a:p>
        </p:txBody>
      </p:sp>
      <p:sp>
        <p:nvSpPr>
          <p:cNvPr id="12" name="Text 9"/>
          <p:cNvSpPr/>
          <p:nvPr/>
        </p:nvSpPr>
        <p:spPr>
          <a:xfrm>
            <a:off x="4418838" y="1984248"/>
            <a:ext cx="2889504" cy="850391"/>
          </a:xfrm>
          <a:prstGeom prst="rect">
            <a:avLst/>
          </a:prstGeom>
          <a:noFill/>
          <a:ln/>
        </p:spPr>
        <p:txBody>
          <a:bodyPr wrap="square" lIns="254" tIns="254" rIns="254" bIns="254" rtlCol="0" anchor="t">
            <a:normAutofit fontScale="85000" lnSpcReduction="10000"/>
          </a:bodyPr>
          <a:lstStyle/>
          <a:p>
            <a:pPr marL="0" indent="0">
              <a:buNone/>
            </a:pPr>
            <a:r>
              <a:rPr lang="en-US" sz="1600" dirty="0">
                <a:solidFill>
                  <a:srgbClr val="1F2A24"/>
                </a:solidFill>
                <a:latin typeface="Aptos" pitchFamily="34" charset="0"/>
                <a:ea typeface="Aptos" pitchFamily="34" charset="-122"/>
                <a:cs typeface="Aptos" pitchFamily="34" charset="-120"/>
              </a:rPr>
              <a:t>Charges remain delinquent, service is tied to real property, required notices are provided, and recording is in the District’s best financial interest.</a:t>
            </a:r>
            <a:endParaRPr lang="en-US" sz="1600" dirty="0"/>
          </a:p>
        </p:txBody>
      </p:sp>
      <p:sp>
        <p:nvSpPr>
          <p:cNvPr id="13" name="Shape 10"/>
          <p:cNvSpPr/>
          <p:nvPr/>
        </p:nvSpPr>
        <p:spPr>
          <a:xfrm>
            <a:off x="7726680" y="1600200"/>
            <a:ext cx="356616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4" name="Text 11"/>
          <p:cNvSpPr/>
          <p:nvPr/>
        </p:nvSpPr>
        <p:spPr>
          <a:xfrm>
            <a:off x="7763256" y="1783080"/>
            <a:ext cx="640080" cy="640080"/>
          </a:xfrm>
          <a:prstGeom prst="rect">
            <a:avLst/>
          </a:prstGeom>
          <a:noFill/>
          <a:ln/>
        </p:spPr>
        <p:txBody>
          <a:bodyPr wrap="square" lIns="0" tIns="0" rIns="0" bIns="0" rtlCol="0" anchor="ctr"/>
          <a:lstStyle/>
          <a:p>
            <a:pPr marL="0" indent="0" algn="ctr">
              <a:buNone/>
            </a:pPr>
            <a:r>
              <a:rPr lang="en-US" sz="2600" dirty="0">
                <a:solidFill>
                  <a:srgbClr val="44657C"/>
                </a:solidFill>
                <a:latin typeface="Segoe UI Symbol" pitchFamily="34" charset="0"/>
                <a:ea typeface="Segoe UI Symbol" pitchFamily="34" charset="-122"/>
                <a:cs typeface="Segoe UI Symbol" pitchFamily="34" charset="-120"/>
              </a:rPr>
              <a:t>2</a:t>
            </a:r>
            <a:endParaRPr lang="en-US" sz="2600" dirty="0"/>
          </a:p>
        </p:txBody>
      </p:sp>
      <p:sp>
        <p:nvSpPr>
          <p:cNvPr id="15" name="Text 12"/>
          <p:cNvSpPr/>
          <p:nvPr/>
        </p:nvSpPr>
        <p:spPr>
          <a:xfrm>
            <a:off x="8298180" y="1656498"/>
            <a:ext cx="242316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Notice</a:t>
            </a:r>
            <a:endParaRPr lang="en-US" sz="1800" dirty="0"/>
          </a:p>
        </p:txBody>
      </p:sp>
      <p:sp>
        <p:nvSpPr>
          <p:cNvPr id="16" name="Text 13"/>
          <p:cNvSpPr/>
          <p:nvPr/>
        </p:nvSpPr>
        <p:spPr>
          <a:xfrm>
            <a:off x="8324469" y="1959864"/>
            <a:ext cx="2942082" cy="822960"/>
          </a:xfrm>
          <a:prstGeom prst="rect">
            <a:avLst/>
          </a:prstGeom>
          <a:noFill/>
          <a:ln/>
        </p:spPr>
        <p:txBody>
          <a:bodyPr wrap="square" lIns="254" tIns="254" rIns="254" bIns="254" rtlCol="0" anchor="t">
            <a:normAutofit fontScale="92500" lnSpcReduction="20000"/>
          </a:bodyPr>
          <a:lstStyle/>
          <a:p>
            <a:pPr marL="0" indent="0">
              <a:buNone/>
            </a:pPr>
            <a:r>
              <a:rPr lang="en-US" sz="1600" dirty="0">
                <a:solidFill>
                  <a:srgbClr val="1F2A24"/>
                </a:solidFill>
                <a:latin typeface="Aptos" pitchFamily="34" charset="0"/>
                <a:ea typeface="Aptos" pitchFamily="34" charset="-122"/>
                <a:cs typeface="Aptos" pitchFamily="34" charset="-120"/>
              </a:rPr>
              <a:t>The District generally provides an Intent to File Lien and allows at least 30 calendar days before recording.</a:t>
            </a:r>
            <a:endParaRPr lang="en-US" sz="1600" dirty="0"/>
          </a:p>
        </p:txBody>
      </p:sp>
      <p:sp>
        <p:nvSpPr>
          <p:cNvPr id="17" name="Shape 14"/>
          <p:cNvSpPr/>
          <p:nvPr/>
        </p:nvSpPr>
        <p:spPr>
          <a:xfrm>
            <a:off x="3794760" y="3154680"/>
            <a:ext cx="356616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8" name="Text 15"/>
          <p:cNvSpPr/>
          <p:nvPr/>
        </p:nvSpPr>
        <p:spPr>
          <a:xfrm>
            <a:off x="3831336" y="3337560"/>
            <a:ext cx="640080" cy="640080"/>
          </a:xfrm>
          <a:prstGeom prst="rect">
            <a:avLst/>
          </a:prstGeom>
          <a:noFill/>
          <a:ln/>
        </p:spPr>
        <p:txBody>
          <a:bodyPr wrap="square" lIns="0" tIns="0" rIns="0" bIns="0" rtlCol="0" anchor="ctr"/>
          <a:lstStyle/>
          <a:p>
            <a:pPr marL="0" indent="0" algn="ctr">
              <a:buNone/>
            </a:pPr>
            <a:r>
              <a:rPr lang="en-US" sz="2600" dirty="0">
                <a:solidFill>
                  <a:srgbClr val="A45D3B"/>
                </a:solidFill>
                <a:latin typeface="Segoe UI Symbol" pitchFamily="34" charset="0"/>
                <a:ea typeface="Segoe UI Symbol" pitchFamily="34" charset="-122"/>
                <a:cs typeface="Segoe UI Symbol" pitchFamily="34" charset="-120"/>
              </a:rPr>
              <a:t>3</a:t>
            </a:r>
            <a:endParaRPr lang="en-US" sz="2600" dirty="0"/>
          </a:p>
        </p:txBody>
      </p:sp>
      <p:sp>
        <p:nvSpPr>
          <p:cNvPr id="19" name="Text 16"/>
          <p:cNvSpPr/>
          <p:nvPr/>
        </p:nvSpPr>
        <p:spPr>
          <a:xfrm>
            <a:off x="4471416" y="3168396"/>
            <a:ext cx="242316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Recoverable Costs</a:t>
            </a:r>
            <a:endParaRPr lang="en-US" sz="1800" dirty="0"/>
          </a:p>
        </p:txBody>
      </p:sp>
      <p:sp>
        <p:nvSpPr>
          <p:cNvPr id="20" name="Text 17"/>
          <p:cNvSpPr/>
          <p:nvPr/>
        </p:nvSpPr>
        <p:spPr>
          <a:xfrm>
            <a:off x="4471416" y="3433573"/>
            <a:ext cx="2889504" cy="1002881"/>
          </a:xfrm>
          <a:prstGeom prst="rect">
            <a:avLst/>
          </a:prstGeom>
          <a:noFill/>
          <a:ln/>
        </p:spPr>
        <p:txBody>
          <a:bodyPr wrap="square" lIns="254" tIns="254" rIns="254" bIns="254" rtlCol="0" anchor="t">
            <a:normAutofit/>
          </a:bodyPr>
          <a:lstStyle/>
          <a:p>
            <a:pPr marL="0" indent="0">
              <a:buNone/>
            </a:pPr>
            <a:r>
              <a:rPr lang="en-US" sz="1600" dirty="0">
                <a:solidFill>
                  <a:srgbClr val="1F2A24"/>
                </a:solidFill>
                <a:latin typeface="Aptos" pitchFamily="34" charset="0"/>
                <a:ea typeface="Aptos" pitchFamily="34" charset="-122"/>
                <a:cs typeface="Aptos" pitchFamily="34" charset="-120"/>
              </a:rPr>
              <a:t>Lien amounts may include unpaid charges, penalties, interest, recording fees, release fees, and other lawful charges.</a:t>
            </a:r>
            <a:endParaRPr lang="en-US" sz="1600" dirty="0"/>
          </a:p>
        </p:txBody>
      </p:sp>
      <p:sp>
        <p:nvSpPr>
          <p:cNvPr id="21" name="Shape 18"/>
          <p:cNvSpPr/>
          <p:nvPr/>
        </p:nvSpPr>
        <p:spPr>
          <a:xfrm>
            <a:off x="7726680" y="3154680"/>
            <a:ext cx="3566160" cy="1234440"/>
          </a:xfrm>
          <a:prstGeom prst="roundRect">
            <a:avLst>
              <a:gd name="adj" fmla="val 7407"/>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22" name="Text 19"/>
          <p:cNvSpPr/>
          <p:nvPr/>
        </p:nvSpPr>
        <p:spPr>
          <a:xfrm>
            <a:off x="7763256" y="3337560"/>
            <a:ext cx="640080" cy="640080"/>
          </a:xfrm>
          <a:prstGeom prst="rect">
            <a:avLst/>
          </a:prstGeom>
          <a:noFill/>
          <a:ln/>
        </p:spPr>
        <p:txBody>
          <a:bodyPr wrap="square" lIns="0" tIns="0" rIns="0" bIns="0" rtlCol="0" anchor="ctr"/>
          <a:lstStyle/>
          <a:p>
            <a:pPr marL="0" indent="0" algn="ctr">
              <a:buNone/>
            </a:pPr>
            <a:r>
              <a:rPr lang="en-US" sz="2600" dirty="0">
                <a:solidFill>
                  <a:srgbClr val="D7B46A"/>
                </a:solidFill>
                <a:latin typeface="Segoe UI Symbol" pitchFamily="34" charset="0"/>
                <a:ea typeface="Segoe UI Symbol" pitchFamily="34" charset="-122"/>
                <a:cs typeface="Segoe UI Symbol" pitchFamily="34" charset="-120"/>
              </a:rPr>
              <a:t>4</a:t>
            </a:r>
            <a:endParaRPr lang="en-US" sz="2600" dirty="0"/>
          </a:p>
        </p:txBody>
      </p:sp>
      <p:sp>
        <p:nvSpPr>
          <p:cNvPr id="23" name="Text 20"/>
          <p:cNvSpPr/>
          <p:nvPr/>
        </p:nvSpPr>
        <p:spPr>
          <a:xfrm>
            <a:off x="8298180" y="3202014"/>
            <a:ext cx="2423160" cy="256032"/>
          </a:xfrm>
          <a:prstGeom prst="rect">
            <a:avLst/>
          </a:prstGeom>
          <a:noFill/>
          <a:ln/>
        </p:spPr>
        <p:txBody>
          <a:bodyPr wrap="square" lIns="0" tIns="0" rIns="0" bIns="0" rtlCol="0" anchor="ctr">
            <a:normAutofit lnSpcReduction="10000"/>
          </a:bodyPr>
          <a:lstStyle/>
          <a:p>
            <a:pPr marL="0" indent="0">
              <a:buNone/>
            </a:pPr>
            <a:r>
              <a:rPr lang="en-US" sz="1800" b="1" dirty="0">
                <a:solidFill>
                  <a:srgbClr val="1F2A24"/>
                </a:solidFill>
                <a:latin typeface="Aptos Display" pitchFamily="34" charset="0"/>
                <a:ea typeface="Aptos Display" pitchFamily="34" charset="-122"/>
                <a:cs typeface="Aptos Display" pitchFamily="34" charset="-120"/>
              </a:rPr>
              <a:t>Administration</a:t>
            </a:r>
            <a:endParaRPr lang="en-US" sz="1800" dirty="0"/>
          </a:p>
        </p:txBody>
      </p:sp>
      <p:sp>
        <p:nvSpPr>
          <p:cNvPr id="24" name="Text 21"/>
          <p:cNvSpPr/>
          <p:nvPr/>
        </p:nvSpPr>
        <p:spPr>
          <a:xfrm>
            <a:off x="8350758" y="3538729"/>
            <a:ext cx="2804922" cy="850391"/>
          </a:xfrm>
          <a:prstGeom prst="rect">
            <a:avLst/>
          </a:prstGeom>
          <a:noFill/>
          <a:ln/>
        </p:spPr>
        <p:txBody>
          <a:bodyPr wrap="square" lIns="254" tIns="254" rIns="254" bIns="254" rtlCol="0" anchor="t">
            <a:normAutofit fontScale="92500" lnSpcReduction="10000"/>
          </a:bodyPr>
          <a:lstStyle/>
          <a:p>
            <a:pPr marL="0" indent="0">
              <a:buNone/>
            </a:pPr>
            <a:r>
              <a:rPr lang="en-US" sz="1600" dirty="0">
                <a:solidFill>
                  <a:srgbClr val="1F2A24"/>
                </a:solidFill>
                <a:latin typeface="Aptos" pitchFamily="34" charset="0"/>
                <a:ea typeface="Aptos" pitchFamily="34" charset="-122"/>
                <a:cs typeface="Aptos" pitchFamily="34" charset="-120"/>
              </a:rPr>
              <a:t>A lien register tracks owner, APN, recording number/date, balance, expiration, release status, and renewal status.</a:t>
            </a:r>
            <a:endParaRPr lang="en-US" sz="1600" dirty="0"/>
          </a:p>
        </p:txBody>
      </p:sp>
      <p:sp>
        <p:nvSpPr>
          <p:cNvPr id="25" name="Shape 22"/>
          <p:cNvSpPr/>
          <p:nvPr/>
        </p:nvSpPr>
        <p:spPr>
          <a:xfrm>
            <a:off x="3886200" y="4983480"/>
            <a:ext cx="7269480" cy="420624"/>
          </a:xfrm>
          <a:prstGeom prst="roundRect">
            <a:avLst>
              <a:gd name="adj" fmla="val 17391"/>
            </a:avLst>
          </a:prstGeom>
          <a:solidFill>
            <a:srgbClr val="DDE7DF"/>
          </a:solidFill>
          <a:ln w="12700">
            <a:solidFill>
              <a:srgbClr val="DDE7DF"/>
            </a:solidFill>
            <a:prstDash val="solid"/>
          </a:ln>
        </p:spPr>
        <p:txBody>
          <a:bodyPr/>
          <a:lstStyle/>
          <a:p>
            <a:endParaRPr lang="en-US"/>
          </a:p>
        </p:txBody>
      </p:sp>
      <p:sp>
        <p:nvSpPr>
          <p:cNvPr id="26" name="Text 23"/>
          <p:cNvSpPr/>
          <p:nvPr/>
        </p:nvSpPr>
        <p:spPr>
          <a:xfrm>
            <a:off x="3995928" y="5065776"/>
            <a:ext cx="7050024" cy="210312"/>
          </a:xfrm>
          <a:prstGeom prst="rect">
            <a:avLst/>
          </a:prstGeom>
          <a:noFill/>
          <a:ln/>
        </p:spPr>
        <p:txBody>
          <a:bodyPr wrap="square" lIns="0" tIns="0" rIns="0" bIns="0" rtlCol="0" anchor="ctr"/>
          <a:lstStyle/>
          <a:p>
            <a:pPr marL="0" indent="0" algn="ctr">
              <a:buNone/>
            </a:pPr>
            <a:r>
              <a:rPr lang="en-US" sz="1600" b="1" dirty="0">
                <a:solidFill>
                  <a:srgbClr val="1F2A24"/>
                </a:solidFill>
                <a:latin typeface="Aptos" pitchFamily="34" charset="0"/>
                <a:ea typeface="Aptos" pitchFamily="34" charset="-122"/>
                <a:cs typeface="Aptos" pitchFamily="34" charset="-120"/>
              </a:rPr>
              <a:t>Recorded liens generally remain effective for ten years</a:t>
            </a:r>
          </a:p>
          <a:p>
            <a:pPr marL="0" indent="0" algn="ctr">
              <a:buNone/>
            </a:pPr>
            <a:r>
              <a:rPr lang="en-US" sz="1600" b="1" dirty="0">
                <a:solidFill>
                  <a:srgbClr val="1F2A24"/>
                </a:solidFill>
                <a:latin typeface="Aptos" pitchFamily="34" charset="0"/>
                <a:ea typeface="Aptos" pitchFamily="34" charset="-122"/>
                <a:cs typeface="Aptos" pitchFamily="34" charset="-120"/>
              </a:rPr>
              <a:t>unless satisfied, released, or extinguished.</a:t>
            </a:r>
            <a:endParaRPr lang="en-US" sz="1600" dirty="0"/>
          </a:p>
        </p:txBody>
      </p:sp>
      <p:sp>
        <p:nvSpPr>
          <p:cNvPr id="27" name="Text 24"/>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8" name="Text 25"/>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5</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Bankruptcy: Stay Compliance + Rights Preservation</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The policy separates lawful collection preservation from prohibited collection activity.</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1965960" y="2560320"/>
            <a:ext cx="1554480" cy="1554480"/>
          </a:xfrm>
          <a:prstGeom prst="ellipse">
            <a:avLst/>
          </a:prstGeom>
          <a:solidFill>
            <a:srgbClr val="40584A"/>
          </a:solidFill>
          <a:ln w="12700">
            <a:solidFill>
              <a:srgbClr val="40584A"/>
            </a:solidFill>
            <a:prstDash val="solid"/>
          </a:ln>
        </p:spPr>
        <p:txBody>
          <a:bodyPr/>
          <a:lstStyle/>
          <a:p>
            <a:endParaRPr lang="en-US"/>
          </a:p>
        </p:txBody>
      </p:sp>
      <p:sp>
        <p:nvSpPr>
          <p:cNvPr id="7" name="Text 5"/>
          <p:cNvSpPr/>
          <p:nvPr/>
        </p:nvSpPr>
        <p:spPr>
          <a:xfrm>
            <a:off x="1906524" y="3072383"/>
            <a:ext cx="1673352" cy="548640"/>
          </a:xfrm>
          <a:prstGeom prst="rect">
            <a:avLst/>
          </a:prstGeom>
          <a:noFill/>
          <a:ln/>
        </p:spPr>
        <p:txBody>
          <a:bodyPr wrap="square" lIns="0" tIns="0" rIns="0" bIns="0" rtlCol="0" anchor="ctr">
            <a:normAutofit fontScale="92500" lnSpcReduction="10000"/>
          </a:bodyP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BANKRUPTCY</a:t>
            </a:r>
            <a:endParaRPr lang="en-US" sz="2000" dirty="0"/>
          </a:p>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NOTICE</a:t>
            </a:r>
            <a:endParaRPr lang="en-US" sz="2000" dirty="0"/>
          </a:p>
        </p:txBody>
      </p:sp>
      <p:sp>
        <p:nvSpPr>
          <p:cNvPr id="8" name="Shape 6"/>
          <p:cNvSpPr/>
          <p:nvPr/>
        </p:nvSpPr>
        <p:spPr>
          <a:xfrm>
            <a:off x="411480" y="1371600"/>
            <a:ext cx="3200400" cy="1143000"/>
          </a:xfrm>
          <a:prstGeom prst="roundRect">
            <a:avLst>
              <a:gd name="adj" fmla="val 6400"/>
            </a:avLst>
          </a:prstGeom>
          <a:solidFill>
            <a:srgbClr val="FFFFFF"/>
          </a:solidFill>
          <a:ln w="12700">
            <a:solidFill>
              <a:srgbClr val="DDE7DF"/>
            </a:solidFill>
            <a:prstDash val="solid"/>
          </a:ln>
          <a:effectLst>
            <a:outerShdw blurRad="12700" dist="10160" dir="2700000" algn="bl" rotWithShape="0">
              <a:srgbClr val="000000">
                <a:alpha val="10000"/>
              </a:srgbClr>
            </a:outerShdw>
          </a:effectLst>
        </p:spPr>
        <p:txBody>
          <a:bodyPr/>
          <a:lstStyle/>
          <a:p>
            <a:endParaRPr lang="en-US"/>
          </a:p>
        </p:txBody>
      </p:sp>
      <p:sp>
        <p:nvSpPr>
          <p:cNvPr id="9" name="Text 7"/>
          <p:cNvSpPr/>
          <p:nvPr/>
        </p:nvSpPr>
        <p:spPr>
          <a:xfrm>
            <a:off x="640079" y="1554480"/>
            <a:ext cx="3053379" cy="256032"/>
          </a:xfrm>
          <a:prstGeom prst="rect">
            <a:avLst/>
          </a:prstGeom>
          <a:noFill/>
          <a:ln/>
        </p:spPr>
        <p:txBody>
          <a:bodyPr wrap="square" lIns="0" tIns="0" rIns="0" bIns="0" rtlCol="0" anchor="ctr"/>
          <a:lstStyle/>
          <a:p>
            <a:pPr marL="0" indent="0" algn="ctr">
              <a:buNone/>
            </a:pPr>
            <a:r>
              <a:rPr lang="en-US" sz="1800" b="1" dirty="0">
                <a:solidFill>
                  <a:srgbClr val="1F2A24"/>
                </a:solidFill>
                <a:latin typeface="Aptos Display" pitchFamily="34" charset="0"/>
                <a:ea typeface="Aptos Display" pitchFamily="34" charset="-122"/>
                <a:cs typeface="Aptos Display" pitchFamily="34" charset="-120"/>
              </a:rPr>
              <a:t>Cease prohibited collection activity</a:t>
            </a:r>
            <a:endParaRPr lang="en-US" sz="1800" dirty="0"/>
          </a:p>
        </p:txBody>
      </p:sp>
      <p:sp>
        <p:nvSpPr>
          <p:cNvPr id="10" name="Text 8"/>
          <p:cNvSpPr/>
          <p:nvPr/>
        </p:nvSpPr>
        <p:spPr>
          <a:xfrm>
            <a:off x="640080" y="2139696"/>
            <a:ext cx="2743200" cy="274320"/>
          </a:xfrm>
          <a:prstGeom prst="rect">
            <a:avLst/>
          </a:prstGeom>
          <a:noFill/>
          <a:ln/>
        </p:spPr>
        <p:txBody>
          <a:bodyPr wrap="square" lIns="0" tIns="0" rIns="0" bIns="0" rtlCol="0" anchor="ctr"/>
          <a:lstStyle/>
          <a:p>
            <a:pPr marL="0" indent="0" algn="ctr">
              <a:buNone/>
            </a:pPr>
            <a:r>
              <a:rPr lang="en-US" sz="1600" dirty="0">
                <a:solidFill>
                  <a:srgbClr val="5D665F"/>
                </a:solidFill>
                <a:latin typeface="Aptos" pitchFamily="34" charset="0"/>
                <a:ea typeface="Aptos" pitchFamily="34" charset="-122"/>
                <a:cs typeface="Aptos" pitchFamily="34" charset="-120"/>
              </a:rPr>
              <a:t>automatic stay</a:t>
            </a:r>
            <a:endParaRPr lang="en-US" sz="1600" dirty="0"/>
          </a:p>
        </p:txBody>
      </p:sp>
      <p:sp>
        <p:nvSpPr>
          <p:cNvPr id="11" name="Shape 9"/>
          <p:cNvSpPr/>
          <p:nvPr/>
        </p:nvSpPr>
        <p:spPr>
          <a:xfrm>
            <a:off x="1965960" y="1938528"/>
            <a:ext cx="1645920" cy="0"/>
          </a:xfrm>
          <a:prstGeom prst="line">
            <a:avLst/>
          </a:prstGeom>
          <a:noFill/>
          <a:ln w="25400">
            <a:solidFill>
              <a:srgbClr val="D7B46A"/>
            </a:solidFill>
            <a:prstDash val="solid"/>
          </a:ln>
        </p:spPr>
        <p:txBody>
          <a:bodyPr/>
          <a:lstStyle/>
          <a:p>
            <a:endParaRPr lang="en-US"/>
          </a:p>
        </p:txBody>
      </p:sp>
      <p:sp>
        <p:nvSpPr>
          <p:cNvPr id="12" name="Shape 10"/>
          <p:cNvSpPr/>
          <p:nvPr/>
        </p:nvSpPr>
        <p:spPr>
          <a:xfrm>
            <a:off x="4754880" y="1371600"/>
            <a:ext cx="3200400" cy="1143000"/>
          </a:xfrm>
          <a:prstGeom prst="roundRect">
            <a:avLst>
              <a:gd name="adj" fmla="val 6400"/>
            </a:avLst>
          </a:prstGeom>
          <a:solidFill>
            <a:srgbClr val="FFFFFF"/>
          </a:solidFill>
          <a:ln w="12700">
            <a:solidFill>
              <a:srgbClr val="DDE7DF"/>
            </a:solidFill>
            <a:prstDash val="solid"/>
          </a:ln>
          <a:effectLst>
            <a:outerShdw blurRad="12700" dist="10160" dir="2700000" algn="bl" rotWithShape="0">
              <a:srgbClr val="000000">
                <a:alpha val="10000"/>
              </a:srgbClr>
            </a:outerShdw>
          </a:effectLst>
        </p:spPr>
        <p:txBody>
          <a:bodyPr/>
          <a:lstStyle/>
          <a:p>
            <a:endParaRPr lang="en-US"/>
          </a:p>
        </p:txBody>
      </p:sp>
      <p:sp>
        <p:nvSpPr>
          <p:cNvPr id="13" name="Text 11"/>
          <p:cNvSpPr/>
          <p:nvPr/>
        </p:nvSpPr>
        <p:spPr>
          <a:xfrm>
            <a:off x="4983480" y="1554480"/>
            <a:ext cx="2743200" cy="256032"/>
          </a:xfrm>
          <a:prstGeom prst="rect">
            <a:avLst/>
          </a:prstGeom>
          <a:noFill/>
          <a:ln/>
        </p:spPr>
        <p:txBody>
          <a:bodyPr wrap="square" lIns="0" tIns="0" rIns="0" bIns="0" rtlCol="0" anchor="ctr"/>
          <a:lstStyle/>
          <a:p>
            <a:pPr marL="0" indent="0" algn="ctr">
              <a:buNone/>
            </a:pPr>
            <a:r>
              <a:rPr lang="en-US" sz="1800" b="1" dirty="0">
                <a:solidFill>
                  <a:srgbClr val="1F2A24"/>
                </a:solidFill>
                <a:latin typeface="Aptos Display" pitchFamily="34" charset="0"/>
                <a:ea typeface="Aptos Display" pitchFamily="34" charset="-122"/>
                <a:cs typeface="Aptos Display" pitchFamily="34" charset="-120"/>
              </a:rPr>
              <a:t>Evaluate case facts</a:t>
            </a:r>
            <a:endParaRPr lang="en-US" sz="1800" dirty="0"/>
          </a:p>
        </p:txBody>
      </p:sp>
      <p:sp>
        <p:nvSpPr>
          <p:cNvPr id="14" name="Text 12"/>
          <p:cNvSpPr/>
          <p:nvPr/>
        </p:nvSpPr>
        <p:spPr>
          <a:xfrm>
            <a:off x="4983480" y="2077481"/>
            <a:ext cx="2743200" cy="274320"/>
          </a:xfrm>
          <a:prstGeom prst="rect">
            <a:avLst/>
          </a:prstGeom>
          <a:noFill/>
          <a:ln/>
        </p:spPr>
        <p:txBody>
          <a:bodyPr wrap="square" lIns="0" tIns="0" rIns="0" bIns="0" rtlCol="0" anchor="ctr"/>
          <a:lstStyle/>
          <a:p>
            <a:pPr marL="0" indent="0" algn="ctr">
              <a:buNone/>
            </a:pPr>
            <a:r>
              <a:rPr lang="en-US" sz="1600" dirty="0">
                <a:solidFill>
                  <a:srgbClr val="5D665F"/>
                </a:solidFill>
                <a:latin typeface="Aptos" pitchFamily="34" charset="0"/>
                <a:ea typeface="Aptos" pitchFamily="34" charset="-122"/>
                <a:cs typeface="Aptos" pitchFamily="34" charset="-120"/>
              </a:rPr>
              <a:t>chapter, status, lien validity, expected recovery</a:t>
            </a:r>
            <a:endParaRPr lang="en-US" sz="1600" dirty="0"/>
          </a:p>
        </p:txBody>
      </p:sp>
      <p:sp>
        <p:nvSpPr>
          <p:cNvPr id="15" name="Shape 13"/>
          <p:cNvSpPr/>
          <p:nvPr/>
        </p:nvSpPr>
        <p:spPr>
          <a:xfrm>
            <a:off x="3520440" y="1938528"/>
            <a:ext cx="1234440" cy="0"/>
          </a:xfrm>
          <a:prstGeom prst="line">
            <a:avLst/>
          </a:prstGeom>
          <a:noFill/>
          <a:ln w="25400">
            <a:solidFill>
              <a:srgbClr val="D7B46A"/>
            </a:solidFill>
            <a:prstDash val="solid"/>
          </a:ln>
        </p:spPr>
        <p:txBody>
          <a:bodyPr/>
          <a:lstStyle/>
          <a:p>
            <a:endParaRPr lang="en-US"/>
          </a:p>
        </p:txBody>
      </p:sp>
      <p:sp>
        <p:nvSpPr>
          <p:cNvPr id="16" name="Shape 14"/>
          <p:cNvSpPr/>
          <p:nvPr/>
        </p:nvSpPr>
        <p:spPr>
          <a:xfrm>
            <a:off x="4754880" y="4343400"/>
            <a:ext cx="3200400" cy="1143000"/>
          </a:xfrm>
          <a:prstGeom prst="roundRect">
            <a:avLst>
              <a:gd name="adj" fmla="val 6400"/>
            </a:avLst>
          </a:prstGeom>
          <a:solidFill>
            <a:srgbClr val="FFFFFF"/>
          </a:solidFill>
          <a:ln w="12700">
            <a:solidFill>
              <a:srgbClr val="DDE7DF"/>
            </a:solidFill>
            <a:prstDash val="solid"/>
          </a:ln>
          <a:effectLst>
            <a:outerShdw blurRad="12700" dist="10160" dir="2700000" algn="bl" rotWithShape="0">
              <a:srgbClr val="000000">
                <a:alpha val="10000"/>
              </a:srgbClr>
            </a:outerShdw>
          </a:effectLst>
        </p:spPr>
        <p:txBody>
          <a:bodyPr/>
          <a:lstStyle/>
          <a:p>
            <a:endParaRPr lang="en-US"/>
          </a:p>
        </p:txBody>
      </p:sp>
      <p:sp>
        <p:nvSpPr>
          <p:cNvPr id="17" name="Text 15"/>
          <p:cNvSpPr/>
          <p:nvPr/>
        </p:nvSpPr>
        <p:spPr>
          <a:xfrm>
            <a:off x="4983480" y="4526280"/>
            <a:ext cx="2743200" cy="256032"/>
          </a:xfrm>
          <a:prstGeom prst="rect">
            <a:avLst/>
          </a:prstGeom>
          <a:noFill/>
          <a:ln/>
        </p:spPr>
        <p:txBody>
          <a:bodyPr wrap="square" lIns="0" tIns="0" rIns="0" bIns="0" rtlCol="0" anchor="ctr"/>
          <a:lstStyle/>
          <a:p>
            <a:pPr marL="0" indent="0" algn="ctr">
              <a:buNone/>
            </a:pPr>
            <a:r>
              <a:rPr lang="en-US" sz="1800" b="1" dirty="0">
                <a:solidFill>
                  <a:srgbClr val="1F2A24"/>
                </a:solidFill>
                <a:latin typeface="Aptos Display" pitchFamily="34" charset="0"/>
                <a:ea typeface="Aptos Display" pitchFamily="34" charset="-122"/>
                <a:cs typeface="Aptos Display" pitchFamily="34" charset="-120"/>
              </a:rPr>
              <a:t>File claims when appropriate</a:t>
            </a:r>
            <a:endParaRPr lang="en-US" sz="1800" dirty="0"/>
          </a:p>
        </p:txBody>
      </p:sp>
      <p:sp>
        <p:nvSpPr>
          <p:cNvPr id="18" name="Text 16"/>
          <p:cNvSpPr/>
          <p:nvPr/>
        </p:nvSpPr>
        <p:spPr>
          <a:xfrm>
            <a:off x="4975412" y="5060218"/>
            <a:ext cx="2743200" cy="274320"/>
          </a:xfrm>
          <a:prstGeom prst="rect">
            <a:avLst/>
          </a:prstGeom>
          <a:noFill/>
          <a:ln/>
        </p:spPr>
        <p:txBody>
          <a:bodyPr wrap="square" lIns="0" tIns="0" rIns="0" bIns="0" rtlCol="0" anchor="ctr"/>
          <a:lstStyle/>
          <a:p>
            <a:pPr marL="0" indent="0" algn="ctr">
              <a:buNone/>
            </a:pPr>
            <a:r>
              <a:rPr lang="en-US" sz="1600" dirty="0">
                <a:solidFill>
                  <a:srgbClr val="5D665F"/>
                </a:solidFill>
                <a:latin typeface="Aptos" pitchFamily="34" charset="0"/>
                <a:ea typeface="Aptos" pitchFamily="34" charset="-122"/>
                <a:cs typeface="Aptos" pitchFamily="34" charset="-120"/>
              </a:rPr>
              <a:t>proofs of claim, objections, pleadings</a:t>
            </a:r>
            <a:endParaRPr lang="en-US" sz="1600" dirty="0"/>
          </a:p>
        </p:txBody>
      </p:sp>
      <p:sp>
        <p:nvSpPr>
          <p:cNvPr id="19" name="Shape 17"/>
          <p:cNvSpPr/>
          <p:nvPr/>
        </p:nvSpPr>
        <p:spPr>
          <a:xfrm>
            <a:off x="3520440" y="4910328"/>
            <a:ext cx="1234440" cy="0"/>
          </a:xfrm>
          <a:prstGeom prst="line">
            <a:avLst/>
          </a:prstGeom>
          <a:noFill/>
          <a:ln w="25400">
            <a:solidFill>
              <a:srgbClr val="D7B46A"/>
            </a:solidFill>
            <a:prstDash val="solid"/>
          </a:ln>
        </p:spPr>
        <p:txBody>
          <a:bodyPr/>
          <a:lstStyle/>
          <a:p>
            <a:endParaRPr lang="en-US"/>
          </a:p>
        </p:txBody>
      </p:sp>
      <p:sp>
        <p:nvSpPr>
          <p:cNvPr id="20" name="Shape 18"/>
          <p:cNvSpPr/>
          <p:nvPr/>
        </p:nvSpPr>
        <p:spPr>
          <a:xfrm>
            <a:off x="411480" y="4343400"/>
            <a:ext cx="3200400" cy="1143000"/>
          </a:xfrm>
          <a:prstGeom prst="roundRect">
            <a:avLst>
              <a:gd name="adj" fmla="val 6400"/>
            </a:avLst>
          </a:prstGeom>
          <a:solidFill>
            <a:srgbClr val="FFFFFF"/>
          </a:solidFill>
          <a:ln w="12700">
            <a:solidFill>
              <a:srgbClr val="DDE7DF"/>
            </a:solidFill>
            <a:prstDash val="solid"/>
          </a:ln>
          <a:effectLst>
            <a:outerShdw blurRad="12700" dist="10160" dir="2700000" algn="bl" rotWithShape="0">
              <a:srgbClr val="000000">
                <a:alpha val="10000"/>
              </a:srgbClr>
            </a:outerShdw>
          </a:effectLst>
        </p:spPr>
        <p:txBody>
          <a:bodyPr/>
          <a:lstStyle/>
          <a:p>
            <a:endParaRPr lang="en-US"/>
          </a:p>
        </p:txBody>
      </p:sp>
      <p:sp>
        <p:nvSpPr>
          <p:cNvPr id="21" name="Text 19"/>
          <p:cNvSpPr/>
          <p:nvPr/>
        </p:nvSpPr>
        <p:spPr>
          <a:xfrm>
            <a:off x="640080" y="4526280"/>
            <a:ext cx="2743200" cy="256032"/>
          </a:xfrm>
          <a:prstGeom prst="rect">
            <a:avLst/>
          </a:prstGeom>
          <a:noFill/>
          <a:ln/>
        </p:spPr>
        <p:txBody>
          <a:bodyPr wrap="square" lIns="0" tIns="0" rIns="0" bIns="0" rtlCol="0" anchor="ctr"/>
          <a:lstStyle/>
          <a:p>
            <a:pPr marL="0" indent="0" algn="ctr">
              <a:buNone/>
            </a:pPr>
            <a:r>
              <a:rPr lang="en-US" sz="1800" b="1" dirty="0">
                <a:solidFill>
                  <a:srgbClr val="1F2A24"/>
                </a:solidFill>
                <a:latin typeface="Aptos Display" pitchFamily="34" charset="0"/>
                <a:ea typeface="Aptos Display" pitchFamily="34" charset="-122"/>
                <a:cs typeface="Aptos Display" pitchFamily="34" charset="-120"/>
              </a:rPr>
              <a:t>Document write-off basis</a:t>
            </a:r>
            <a:endParaRPr lang="en-US" sz="1800" dirty="0"/>
          </a:p>
        </p:txBody>
      </p:sp>
      <p:sp>
        <p:nvSpPr>
          <p:cNvPr id="22" name="Text 20"/>
          <p:cNvSpPr/>
          <p:nvPr/>
        </p:nvSpPr>
        <p:spPr>
          <a:xfrm>
            <a:off x="640080" y="5044619"/>
            <a:ext cx="2743200" cy="274320"/>
          </a:xfrm>
          <a:prstGeom prst="rect">
            <a:avLst/>
          </a:prstGeom>
          <a:noFill/>
          <a:ln/>
        </p:spPr>
        <p:txBody>
          <a:bodyPr wrap="square" lIns="0" tIns="0" rIns="0" bIns="0" rtlCol="0" anchor="ctr"/>
          <a:lstStyle/>
          <a:p>
            <a:pPr marL="0" indent="0" algn="ctr">
              <a:buNone/>
            </a:pPr>
            <a:r>
              <a:rPr lang="en-US" sz="1600" dirty="0">
                <a:solidFill>
                  <a:srgbClr val="5D665F"/>
                </a:solidFill>
                <a:latin typeface="Aptos" pitchFamily="34" charset="0"/>
                <a:ea typeface="Aptos" pitchFamily="34" charset="-122"/>
                <a:cs typeface="Aptos" pitchFamily="34" charset="-120"/>
              </a:rPr>
              <a:t>case number, discharge, liens, consultation</a:t>
            </a:r>
            <a:endParaRPr lang="en-US" sz="1600" dirty="0"/>
          </a:p>
        </p:txBody>
      </p:sp>
      <p:sp>
        <p:nvSpPr>
          <p:cNvPr id="23" name="Shape 21"/>
          <p:cNvSpPr/>
          <p:nvPr/>
        </p:nvSpPr>
        <p:spPr>
          <a:xfrm>
            <a:off x="1965960" y="4910328"/>
            <a:ext cx="1645920" cy="0"/>
          </a:xfrm>
          <a:prstGeom prst="line">
            <a:avLst/>
          </a:prstGeom>
          <a:noFill/>
          <a:ln w="25400">
            <a:solidFill>
              <a:srgbClr val="D7B46A"/>
            </a:solidFill>
            <a:prstDash val="solid"/>
          </a:ln>
        </p:spPr>
        <p:txBody>
          <a:bodyPr/>
          <a:lstStyle/>
          <a:p>
            <a:endParaRPr lang="en-US"/>
          </a:p>
        </p:txBody>
      </p:sp>
      <p:pic>
        <p:nvPicPr>
          <p:cNvPr id="24" name="Image 0" descr="/mnt/data/collection_assets/page-39.png"/>
          <p:cNvPicPr>
            <a:picLocks noChangeAspect="1"/>
          </p:cNvPicPr>
          <p:nvPr/>
        </p:nvPicPr>
        <p:blipFill>
          <a:blip r:embed="rId3"/>
          <a:srcRect l="7114" r="7114"/>
          <a:stretch/>
        </p:blipFill>
        <p:spPr>
          <a:xfrm>
            <a:off x="8549640" y="1508760"/>
            <a:ext cx="2606040" cy="3931920"/>
          </a:xfrm>
          <a:prstGeom prst="rect">
            <a:avLst/>
          </a:prstGeom>
        </p:spPr>
      </p:pic>
      <p:sp>
        <p:nvSpPr>
          <p:cNvPr id="25" name="Shape 22"/>
          <p:cNvSpPr/>
          <p:nvPr/>
        </p:nvSpPr>
        <p:spPr>
          <a:xfrm>
            <a:off x="8549640" y="5001768"/>
            <a:ext cx="2606040" cy="438912"/>
          </a:xfrm>
          <a:prstGeom prst="rect">
            <a:avLst/>
          </a:prstGeom>
          <a:solidFill>
            <a:srgbClr val="40584A">
              <a:alpha val="90000"/>
            </a:srgbClr>
          </a:solidFill>
          <a:ln w="12700">
            <a:solidFill>
              <a:srgbClr val="333333">
                <a:alpha val="0"/>
              </a:srgbClr>
            </a:solidFill>
            <a:prstDash val="solid"/>
          </a:ln>
        </p:spPr>
        <p:txBody>
          <a:bodyPr/>
          <a:lstStyle/>
          <a:p>
            <a:endParaRPr lang="en-US"/>
          </a:p>
        </p:txBody>
      </p:sp>
      <p:sp>
        <p:nvSpPr>
          <p:cNvPr id="26" name="Text 23"/>
          <p:cNvSpPr/>
          <p:nvPr/>
        </p:nvSpPr>
        <p:spPr>
          <a:xfrm>
            <a:off x="8659368" y="5111496"/>
            <a:ext cx="2386584" cy="182880"/>
          </a:xfrm>
          <a:prstGeom prst="rect">
            <a:avLst/>
          </a:prstGeom>
          <a:noFill/>
          <a:ln/>
        </p:spPr>
        <p:txBody>
          <a:bodyPr wrap="square" lIns="0" tIns="0" rIns="0" bIns="0" rtlCol="0" anchor="ctr"/>
          <a:lstStyle/>
          <a:p>
            <a:pPr marL="0" indent="0">
              <a:buNone/>
            </a:pPr>
            <a:r>
              <a:rPr lang="en-US" sz="1600" b="1" dirty="0">
                <a:solidFill>
                  <a:srgbClr val="FFFFFF"/>
                </a:solidFill>
                <a:latin typeface="Aptos" pitchFamily="34" charset="0"/>
                <a:ea typeface="Aptos" pitchFamily="34" charset="-122"/>
                <a:cs typeface="Aptos" pitchFamily="34" charset="-120"/>
              </a:rPr>
              <a:t>Bankruptcy provisions</a:t>
            </a:r>
            <a:endParaRPr lang="en-US" sz="1600" dirty="0"/>
          </a:p>
        </p:txBody>
      </p:sp>
      <p:sp>
        <p:nvSpPr>
          <p:cNvPr id="27" name="Text 24"/>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8" name="Text 25"/>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6</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Accounting Write-Off vs. Permanent Write-Off</a:t>
            </a:r>
            <a:endParaRPr lang="en-US" sz="2800" dirty="0"/>
          </a:p>
        </p:txBody>
      </p:sp>
      <p:sp>
        <p:nvSpPr>
          <p:cNvPr id="4" name="Text 2"/>
          <p:cNvSpPr/>
          <p:nvPr/>
        </p:nvSpPr>
        <p:spPr>
          <a:xfrm>
            <a:off x="521208" y="1005840"/>
            <a:ext cx="9336024"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Write-offs clean up accounting records but do not automatically forgive debt or release valid liens.</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777240" y="1691640"/>
            <a:ext cx="5120640" cy="4023360"/>
          </a:xfrm>
          <a:prstGeom prst="roundRect">
            <a:avLst>
              <a:gd name="adj" fmla="val 2273"/>
            </a:avLst>
          </a:prstGeom>
          <a:solidFill>
            <a:srgbClr val="FFFFFF"/>
          </a:solidFill>
          <a:ln w="15240">
            <a:solidFill>
              <a:srgbClr val="DDE7DF"/>
            </a:solidFill>
            <a:prstDash val="solid"/>
          </a:ln>
          <a:effectLst>
            <a:outerShdw blurRad="16510" dist="10160" dir="2700000" algn="bl" rotWithShape="0">
              <a:srgbClr val="000000">
                <a:alpha val="11000"/>
              </a:srgbClr>
            </a:outerShdw>
          </a:effectLst>
        </p:spPr>
        <p:txBody>
          <a:bodyPr/>
          <a:lstStyle/>
          <a:p>
            <a:endParaRPr lang="en-US"/>
          </a:p>
        </p:txBody>
      </p:sp>
      <p:sp>
        <p:nvSpPr>
          <p:cNvPr id="7" name="Shape 5"/>
          <p:cNvSpPr/>
          <p:nvPr/>
        </p:nvSpPr>
        <p:spPr>
          <a:xfrm>
            <a:off x="6309360" y="1691640"/>
            <a:ext cx="5120640" cy="4023360"/>
          </a:xfrm>
          <a:prstGeom prst="roundRect">
            <a:avLst>
              <a:gd name="adj" fmla="val 2273"/>
            </a:avLst>
          </a:prstGeom>
          <a:solidFill>
            <a:srgbClr val="FFFFFF"/>
          </a:solidFill>
          <a:ln w="15240">
            <a:solidFill>
              <a:srgbClr val="DDE7DF"/>
            </a:solidFill>
            <a:prstDash val="solid"/>
          </a:ln>
          <a:effectLst>
            <a:outerShdw blurRad="16510" dist="10160" dir="2700000" algn="bl" rotWithShape="0">
              <a:srgbClr val="000000">
                <a:alpha val="11000"/>
              </a:srgbClr>
            </a:outerShdw>
          </a:effectLst>
        </p:spPr>
        <p:txBody>
          <a:bodyPr/>
          <a:lstStyle/>
          <a:p>
            <a:endParaRPr lang="en-US"/>
          </a:p>
        </p:txBody>
      </p:sp>
      <p:sp>
        <p:nvSpPr>
          <p:cNvPr id="8" name="Text 6"/>
          <p:cNvSpPr/>
          <p:nvPr/>
        </p:nvSpPr>
        <p:spPr>
          <a:xfrm>
            <a:off x="2926080" y="1847088"/>
            <a:ext cx="640080" cy="640080"/>
          </a:xfrm>
          <a:prstGeom prst="rect">
            <a:avLst/>
          </a:prstGeom>
          <a:noFill/>
          <a:ln/>
        </p:spPr>
        <p:txBody>
          <a:bodyPr wrap="square" lIns="0" tIns="0" rIns="0" bIns="0" rtlCol="0" anchor="ctr"/>
          <a:lstStyle/>
          <a:p>
            <a:pPr marL="0" indent="0" algn="ctr">
              <a:buNone/>
            </a:pPr>
            <a:r>
              <a:rPr lang="en-US" sz="3400" dirty="0">
                <a:solidFill>
                  <a:srgbClr val="44657C"/>
                </a:solidFill>
                <a:latin typeface="Segoe UI Symbol" pitchFamily="34" charset="0"/>
                <a:ea typeface="Segoe UI Symbol" pitchFamily="34" charset="-122"/>
                <a:cs typeface="Segoe UI Symbol" pitchFamily="34" charset="-120"/>
              </a:rPr>
              <a:t>▣</a:t>
            </a:r>
            <a:endParaRPr lang="en-US" sz="3400" dirty="0"/>
          </a:p>
        </p:txBody>
      </p:sp>
      <p:sp>
        <p:nvSpPr>
          <p:cNvPr id="9" name="Text 7"/>
          <p:cNvSpPr/>
          <p:nvPr/>
        </p:nvSpPr>
        <p:spPr>
          <a:xfrm>
            <a:off x="1097280" y="2606040"/>
            <a:ext cx="4480560" cy="320040"/>
          </a:xfrm>
          <a:prstGeom prst="rect">
            <a:avLst/>
          </a:prstGeom>
          <a:noFill/>
          <a:ln/>
        </p:spPr>
        <p:txBody>
          <a:bodyPr wrap="square" lIns="0" tIns="0" rIns="0" bIns="0" rtlCol="0" anchor="ctr"/>
          <a:lstStyle/>
          <a:p>
            <a:pPr marL="0" indent="0" algn="ctr">
              <a:buNone/>
            </a:pPr>
            <a:r>
              <a:rPr lang="en-US" sz="2400" b="1" dirty="0">
                <a:solidFill>
                  <a:srgbClr val="44657C"/>
                </a:solidFill>
                <a:latin typeface="Aptos Display" pitchFamily="34" charset="0"/>
                <a:ea typeface="Aptos Display" pitchFamily="34" charset="-122"/>
                <a:cs typeface="Aptos Display" pitchFamily="34" charset="-120"/>
              </a:rPr>
              <a:t>Accounting Write-Off</a:t>
            </a:r>
            <a:endParaRPr lang="en-US" sz="2400" dirty="0"/>
          </a:p>
        </p:txBody>
      </p:sp>
      <p:sp>
        <p:nvSpPr>
          <p:cNvPr id="10" name="Text 8"/>
          <p:cNvSpPr/>
          <p:nvPr/>
        </p:nvSpPr>
        <p:spPr>
          <a:xfrm>
            <a:off x="1143000" y="3154680"/>
            <a:ext cx="4480560" cy="2011680"/>
          </a:xfrm>
          <a:prstGeom prst="rect">
            <a:avLst/>
          </a:prstGeom>
          <a:noFill/>
          <a:ln/>
        </p:spPr>
        <p:txBody>
          <a:bodyPr wrap="square" lIns="0" tIns="0" rIns="0" bIns="0" rtlCol="0" anchor="t">
            <a:normAutofit/>
          </a:bodyPr>
          <a:lstStyle/>
          <a:p>
            <a:pPr marL="0" indent="0">
              <a:buNone/>
            </a:pPr>
            <a:r>
              <a:rPr lang="en-US" sz="1700" dirty="0">
                <a:solidFill>
                  <a:srgbClr val="1F2A24"/>
                </a:solidFill>
                <a:latin typeface="Aptos" pitchFamily="34" charset="0"/>
                <a:ea typeface="Aptos" pitchFamily="34" charset="-122"/>
                <a:cs typeface="Aptos" pitchFamily="34" charset="-120"/>
              </a:rPr>
              <a:t>• Removes receivable from active accounting records</a:t>
            </a:r>
            <a:endParaRPr lang="en-US" sz="1700" dirty="0"/>
          </a:p>
          <a:p>
            <a:pPr marL="0" indent="0">
              <a:buNone/>
            </a:pPr>
            <a:r>
              <a:rPr lang="en-US" sz="1700" dirty="0">
                <a:solidFill>
                  <a:srgbClr val="1F2A24"/>
                </a:solidFill>
                <a:latin typeface="Aptos" pitchFamily="34" charset="0"/>
                <a:ea typeface="Aptos" pitchFamily="34" charset="-122"/>
                <a:cs typeface="Aptos" pitchFamily="34" charset="-120"/>
              </a:rPr>
              <a:t>• Improves financial statement accuracy</a:t>
            </a:r>
            <a:endParaRPr lang="en-US" sz="1700" dirty="0"/>
          </a:p>
          <a:p>
            <a:pPr marL="0" indent="0">
              <a:buNone/>
            </a:pPr>
            <a:r>
              <a:rPr lang="en-US" sz="1700" dirty="0">
                <a:solidFill>
                  <a:srgbClr val="1F2A24"/>
                </a:solidFill>
                <a:latin typeface="Aptos" pitchFamily="34" charset="0"/>
                <a:ea typeface="Aptos" pitchFamily="34" charset="-122"/>
                <a:cs typeface="Aptos" pitchFamily="34" charset="-120"/>
              </a:rPr>
              <a:t>• Does not extinguish debt</a:t>
            </a:r>
            <a:endParaRPr lang="en-US" sz="1700" dirty="0"/>
          </a:p>
          <a:p>
            <a:pPr marL="0" indent="0">
              <a:buNone/>
            </a:pPr>
            <a:r>
              <a:rPr lang="en-US" sz="1700" dirty="0">
                <a:solidFill>
                  <a:srgbClr val="1F2A24"/>
                </a:solidFill>
                <a:latin typeface="Aptos" pitchFamily="34" charset="0"/>
                <a:ea typeface="Aptos" pitchFamily="34" charset="-122"/>
                <a:cs typeface="Aptos" pitchFamily="34" charset="-120"/>
              </a:rPr>
              <a:t>• Does not release liens or prevent future recovery</a:t>
            </a:r>
            <a:endParaRPr lang="en-US" sz="1700" dirty="0"/>
          </a:p>
        </p:txBody>
      </p:sp>
      <p:sp>
        <p:nvSpPr>
          <p:cNvPr id="11" name="Text 9"/>
          <p:cNvSpPr/>
          <p:nvPr/>
        </p:nvSpPr>
        <p:spPr>
          <a:xfrm>
            <a:off x="8458200" y="1847088"/>
            <a:ext cx="640080" cy="640080"/>
          </a:xfrm>
          <a:prstGeom prst="rect">
            <a:avLst/>
          </a:prstGeom>
          <a:noFill/>
          <a:ln/>
        </p:spPr>
        <p:txBody>
          <a:bodyPr wrap="square" lIns="0" tIns="0" rIns="0" bIns="0" rtlCol="0" anchor="ctr"/>
          <a:lstStyle/>
          <a:p>
            <a:pPr marL="0" indent="0" algn="ctr">
              <a:buNone/>
            </a:pPr>
            <a:r>
              <a:rPr lang="en-US" sz="3400" dirty="0">
                <a:solidFill>
                  <a:srgbClr val="A45D3B"/>
                </a:solidFill>
                <a:latin typeface="Segoe UI Symbol" pitchFamily="34" charset="0"/>
                <a:ea typeface="Segoe UI Symbol" pitchFamily="34" charset="-122"/>
                <a:cs typeface="Segoe UI Symbol" pitchFamily="34" charset="-120"/>
              </a:rPr>
              <a:t>◆</a:t>
            </a:r>
            <a:endParaRPr lang="en-US" sz="3400" dirty="0"/>
          </a:p>
        </p:txBody>
      </p:sp>
      <p:sp>
        <p:nvSpPr>
          <p:cNvPr id="12" name="Text 10"/>
          <p:cNvSpPr/>
          <p:nvPr/>
        </p:nvSpPr>
        <p:spPr>
          <a:xfrm>
            <a:off x="6629400" y="2606040"/>
            <a:ext cx="4480560" cy="320040"/>
          </a:xfrm>
          <a:prstGeom prst="rect">
            <a:avLst/>
          </a:prstGeom>
          <a:noFill/>
          <a:ln/>
        </p:spPr>
        <p:txBody>
          <a:bodyPr wrap="square" lIns="0" tIns="0" rIns="0" bIns="0" rtlCol="0" anchor="ctr"/>
          <a:lstStyle/>
          <a:p>
            <a:pPr marL="0" indent="0" algn="ctr">
              <a:buNone/>
            </a:pPr>
            <a:r>
              <a:rPr lang="en-US" sz="2400" b="1" dirty="0">
                <a:solidFill>
                  <a:srgbClr val="A45D3B"/>
                </a:solidFill>
                <a:latin typeface="Aptos Display" pitchFamily="34" charset="0"/>
                <a:ea typeface="Aptos Display" pitchFamily="34" charset="-122"/>
                <a:cs typeface="Aptos Display" pitchFamily="34" charset="-120"/>
              </a:rPr>
              <a:t>Permanent Write-Off</a:t>
            </a:r>
            <a:endParaRPr lang="en-US" sz="2400" dirty="0"/>
          </a:p>
        </p:txBody>
      </p:sp>
      <p:sp>
        <p:nvSpPr>
          <p:cNvPr id="13" name="Text 11"/>
          <p:cNvSpPr/>
          <p:nvPr/>
        </p:nvSpPr>
        <p:spPr>
          <a:xfrm>
            <a:off x="6675119" y="3154679"/>
            <a:ext cx="4566621" cy="1764791"/>
          </a:xfrm>
          <a:prstGeom prst="rect">
            <a:avLst/>
          </a:prstGeom>
          <a:noFill/>
          <a:ln/>
        </p:spPr>
        <p:txBody>
          <a:bodyPr wrap="square" lIns="0" tIns="0" rIns="0" bIns="0" rtlCol="0" anchor="t">
            <a:normAutofit/>
          </a:bodyPr>
          <a:lstStyle/>
          <a:p>
            <a:pPr marL="0" indent="0">
              <a:buNone/>
            </a:pPr>
            <a:r>
              <a:rPr lang="en-US" sz="1700" dirty="0">
                <a:solidFill>
                  <a:srgbClr val="1F2A24"/>
                </a:solidFill>
                <a:latin typeface="Aptos" pitchFamily="34" charset="0"/>
                <a:ea typeface="Aptos" pitchFamily="34" charset="-122"/>
                <a:cs typeface="Aptos" pitchFamily="34" charset="-120"/>
              </a:rPr>
              <a:t>• Administrative determination that collection is no longer warranted</a:t>
            </a:r>
            <a:endParaRPr lang="en-US" sz="1700" dirty="0"/>
          </a:p>
          <a:p>
            <a:pPr marL="0" indent="0">
              <a:buNone/>
            </a:pPr>
            <a:r>
              <a:rPr lang="en-US" sz="1700" dirty="0">
                <a:solidFill>
                  <a:srgbClr val="1F2A24"/>
                </a:solidFill>
                <a:latin typeface="Aptos" pitchFamily="34" charset="0"/>
                <a:ea typeface="Aptos" pitchFamily="34" charset="-122"/>
                <a:cs typeface="Aptos" pitchFamily="34" charset="-120"/>
              </a:rPr>
              <a:t>• May follow expiration, lien extinguishment, bankruptcy discharge, or other uncollectible criteria</a:t>
            </a:r>
            <a:endParaRPr lang="en-US" sz="1700" dirty="0"/>
          </a:p>
          <a:p>
            <a:pPr marL="0" indent="0">
              <a:buNone/>
            </a:pPr>
            <a:r>
              <a:rPr lang="en-US" sz="1700" dirty="0">
                <a:solidFill>
                  <a:srgbClr val="1F2A24"/>
                </a:solidFill>
                <a:latin typeface="Aptos" pitchFamily="34" charset="0"/>
                <a:ea typeface="Aptos" pitchFamily="34" charset="-122"/>
                <a:cs typeface="Aptos" pitchFamily="34" charset="-120"/>
              </a:rPr>
              <a:t>• Does not impair a valid recorded lien by itself</a:t>
            </a:r>
            <a:endParaRPr lang="en-US" sz="1700" dirty="0"/>
          </a:p>
        </p:txBody>
      </p:sp>
      <p:sp>
        <p:nvSpPr>
          <p:cNvPr id="14" name="Shape 12"/>
          <p:cNvSpPr/>
          <p:nvPr/>
        </p:nvSpPr>
        <p:spPr>
          <a:xfrm>
            <a:off x="2286000" y="5925312"/>
            <a:ext cx="7680960" cy="420624"/>
          </a:xfrm>
          <a:prstGeom prst="roundRect">
            <a:avLst>
              <a:gd name="adj" fmla="val 17391"/>
            </a:avLst>
          </a:prstGeom>
          <a:solidFill>
            <a:srgbClr val="EFE4D1"/>
          </a:solidFill>
          <a:ln w="12700">
            <a:solidFill>
              <a:srgbClr val="EFE4D1"/>
            </a:solidFill>
            <a:prstDash val="solid"/>
          </a:ln>
        </p:spPr>
        <p:txBody>
          <a:bodyPr/>
          <a:lstStyle/>
          <a:p>
            <a:endParaRPr lang="en-US"/>
          </a:p>
        </p:txBody>
      </p:sp>
      <p:sp>
        <p:nvSpPr>
          <p:cNvPr id="15" name="Text 13"/>
          <p:cNvSpPr/>
          <p:nvPr/>
        </p:nvSpPr>
        <p:spPr>
          <a:xfrm>
            <a:off x="2395728" y="6007608"/>
            <a:ext cx="7461504" cy="210312"/>
          </a:xfrm>
          <a:prstGeom prst="rect">
            <a:avLst/>
          </a:prstGeom>
          <a:noFill/>
          <a:ln/>
        </p:spPr>
        <p:txBody>
          <a:bodyPr wrap="square" lIns="0" tIns="0" rIns="0" bIns="0" rtlCol="0" anchor="ctr"/>
          <a:lstStyle/>
          <a:p>
            <a:pPr marL="0" indent="0" algn="ctr">
              <a:buNone/>
            </a:pPr>
            <a:r>
              <a:rPr lang="en-US" sz="1600" b="1" dirty="0">
                <a:solidFill>
                  <a:srgbClr val="1F2A24"/>
                </a:solidFill>
                <a:latin typeface="Aptos" pitchFamily="34" charset="0"/>
                <a:ea typeface="Aptos" pitchFamily="34" charset="-122"/>
                <a:cs typeface="Aptos" pitchFamily="34" charset="-120"/>
              </a:rPr>
              <a:t>Future recoveries after write-off are still accepted and recorded as revenue.</a:t>
            </a:r>
            <a:endParaRPr lang="en-US" sz="1600" dirty="0"/>
          </a:p>
        </p:txBody>
      </p:sp>
      <p:sp>
        <p:nvSpPr>
          <p:cNvPr id="16" name="Text 14"/>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17" name="Text 15"/>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7</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Delegation of Authority</a:t>
            </a:r>
            <a:endParaRPr lang="en-US" sz="2800" dirty="0"/>
          </a:p>
        </p:txBody>
      </p:sp>
      <p:sp>
        <p:nvSpPr>
          <p:cNvPr id="4" name="Text 2"/>
          <p:cNvSpPr/>
          <p:nvPr/>
        </p:nvSpPr>
        <p:spPr>
          <a:xfrm>
            <a:off x="521208" y="1005840"/>
            <a:ext cx="1092708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Routine administration moves to the General Manager/designee; policy and threshold decisions remain with the Board.</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pic>
        <p:nvPicPr>
          <p:cNvPr id="6" name="Image 0" descr="/mnt/data/collection_assets/page-46.png"/>
          <p:cNvPicPr>
            <a:picLocks noChangeAspect="1"/>
          </p:cNvPicPr>
          <p:nvPr/>
        </p:nvPicPr>
        <p:blipFill>
          <a:blip r:embed="rId3"/>
          <a:srcRect t="4119" b="4119"/>
          <a:stretch/>
        </p:blipFill>
        <p:spPr>
          <a:xfrm>
            <a:off x="685800" y="1645920"/>
            <a:ext cx="3657600" cy="4343400"/>
          </a:xfrm>
          <a:prstGeom prst="rect">
            <a:avLst/>
          </a:prstGeom>
        </p:spPr>
      </p:pic>
      <p:sp>
        <p:nvSpPr>
          <p:cNvPr id="7" name="Shape 4"/>
          <p:cNvSpPr/>
          <p:nvPr/>
        </p:nvSpPr>
        <p:spPr>
          <a:xfrm>
            <a:off x="685800" y="5550408"/>
            <a:ext cx="3657600" cy="438912"/>
          </a:xfrm>
          <a:prstGeom prst="rect">
            <a:avLst/>
          </a:prstGeom>
          <a:solidFill>
            <a:srgbClr val="40584A">
              <a:alpha val="90000"/>
            </a:srgbClr>
          </a:solidFill>
          <a:ln w="12700">
            <a:solidFill>
              <a:srgbClr val="333333">
                <a:alpha val="0"/>
              </a:srgbClr>
            </a:solidFill>
            <a:prstDash val="solid"/>
          </a:ln>
        </p:spPr>
        <p:txBody>
          <a:bodyPr/>
          <a:lstStyle/>
          <a:p>
            <a:endParaRPr lang="en-US"/>
          </a:p>
        </p:txBody>
      </p:sp>
      <p:sp>
        <p:nvSpPr>
          <p:cNvPr id="8" name="Text 5"/>
          <p:cNvSpPr/>
          <p:nvPr/>
        </p:nvSpPr>
        <p:spPr>
          <a:xfrm>
            <a:off x="795528" y="5660136"/>
            <a:ext cx="3438144" cy="182880"/>
          </a:xfrm>
          <a:prstGeom prst="rect">
            <a:avLst/>
          </a:prstGeom>
          <a:noFill/>
          <a:ln/>
        </p:spPr>
        <p:txBody>
          <a:bodyPr wrap="square" lIns="0" tIns="0" rIns="0" bIns="0" rtlCol="0" anchor="ctr"/>
          <a:lstStyle/>
          <a:p>
            <a:pPr marL="0" indent="0">
              <a:buNone/>
            </a:pPr>
            <a:r>
              <a:rPr lang="en-US" sz="1600" b="1" dirty="0">
                <a:solidFill>
                  <a:srgbClr val="FFFFFF"/>
                </a:solidFill>
                <a:latin typeface="Aptos" pitchFamily="34" charset="0"/>
                <a:ea typeface="Aptos" pitchFamily="34" charset="-122"/>
                <a:cs typeface="Aptos" pitchFamily="34" charset="-120"/>
              </a:rPr>
              <a:t>Monetary authority table</a:t>
            </a:r>
            <a:endParaRPr lang="en-US" sz="1600" dirty="0"/>
          </a:p>
        </p:txBody>
      </p:sp>
      <p:sp>
        <p:nvSpPr>
          <p:cNvPr id="9" name="Shape 6"/>
          <p:cNvSpPr/>
          <p:nvPr/>
        </p:nvSpPr>
        <p:spPr>
          <a:xfrm>
            <a:off x="4663440" y="1664208"/>
            <a:ext cx="6858000" cy="502920"/>
          </a:xfrm>
          <a:prstGeom prst="rect">
            <a:avLst/>
          </a:prstGeom>
          <a:solidFill>
            <a:srgbClr val="40584A"/>
          </a:solidFill>
          <a:ln w="12700">
            <a:solidFill>
              <a:srgbClr val="40584A"/>
            </a:solidFill>
            <a:prstDash val="solid"/>
          </a:ln>
        </p:spPr>
        <p:txBody>
          <a:bodyPr/>
          <a:lstStyle/>
          <a:p>
            <a:endParaRPr lang="en-US"/>
          </a:p>
        </p:txBody>
      </p:sp>
      <p:sp>
        <p:nvSpPr>
          <p:cNvPr id="10" name="Text 7"/>
          <p:cNvSpPr/>
          <p:nvPr/>
        </p:nvSpPr>
        <p:spPr>
          <a:xfrm>
            <a:off x="4736592" y="1783080"/>
            <a:ext cx="3236976" cy="201168"/>
          </a:xfrm>
          <a:prstGeom prst="rect">
            <a:avLst/>
          </a:prstGeom>
          <a:noFill/>
          <a:ln/>
        </p:spPr>
        <p:txBody>
          <a:bodyPr wrap="square" lIns="0" tIns="0" rIns="0" bIns="0" rtlCol="0" anchor="ctr"/>
          <a:lstStyle/>
          <a:p>
            <a:pPr marL="0" indent="0" algn="l">
              <a:buNone/>
            </a:pPr>
            <a:r>
              <a:rPr lang="en-US" sz="1600" b="1" dirty="0">
                <a:solidFill>
                  <a:srgbClr val="FFFFFF"/>
                </a:solidFill>
                <a:latin typeface="Aptos" pitchFamily="34" charset="0"/>
                <a:ea typeface="Aptos" pitchFamily="34" charset="-122"/>
                <a:cs typeface="Aptos" pitchFamily="34" charset="-120"/>
              </a:rPr>
              <a:t>Administrative action</a:t>
            </a:r>
            <a:endParaRPr lang="en-US" sz="1600" dirty="0"/>
          </a:p>
        </p:txBody>
      </p:sp>
      <p:sp>
        <p:nvSpPr>
          <p:cNvPr id="11" name="Text 8"/>
          <p:cNvSpPr/>
          <p:nvPr/>
        </p:nvSpPr>
        <p:spPr>
          <a:xfrm>
            <a:off x="8119872" y="1783080"/>
            <a:ext cx="1911096"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GM / Designee</a:t>
            </a:r>
            <a:endParaRPr lang="en-US" sz="1600" dirty="0"/>
          </a:p>
        </p:txBody>
      </p:sp>
      <p:sp>
        <p:nvSpPr>
          <p:cNvPr id="12" name="Text 9"/>
          <p:cNvSpPr/>
          <p:nvPr/>
        </p:nvSpPr>
        <p:spPr>
          <a:xfrm>
            <a:off x="10177272" y="1783080"/>
            <a:ext cx="1271016"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Board</a:t>
            </a:r>
            <a:endParaRPr lang="en-US" sz="1600" dirty="0"/>
          </a:p>
        </p:txBody>
      </p:sp>
      <p:sp>
        <p:nvSpPr>
          <p:cNvPr id="13" name="Shape 10"/>
          <p:cNvSpPr/>
          <p:nvPr/>
        </p:nvSpPr>
        <p:spPr>
          <a:xfrm>
            <a:off x="4663440" y="2167128"/>
            <a:ext cx="6858000" cy="502920"/>
          </a:xfrm>
          <a:prstGeom prst="rect">
            <a:avLst/>
          </a:prstGeom>
          <a:solidFill>
            <a:srgbClr val="FFFFFF"/>
          </a:solidFill>
          <a:ln w="12700">
            <a:solidFill>
              <a:srgbClr val="DDE7DF"/>
            </a:solidFill>
            <a:prstDash val="solid"/>
          </a:ln>
        </p:spPr>
        <p:txBody>
          <a:bodyPr/>
          <a:lstStyle/>
          <a:p>
            <a:endParaRPr lang="en-US"/>
          </a:p>
        </p:txBody>
      </p:sp>
      <p:sp>
        <p:nvSpPr>
          <p:cNvPr id="14" name="Text 11"/>
          <p:cNvSpPr/>
          <p:nvPr/>
        </p:nvSpPr>
        <p:spPr>
          <a:xfrm>
            <a:off x="4736592" y="2286000"/>
            <a:ext cx="3236976" cy="201168"/>
          </a:xfrm>
          <a:prstGeom prst="rect">
            <a:avLst/>
          </a:prstGeom>
          <a:noFill/>
          <a:ln/>
        </p:spPr>
        <p:txBody>
          <a:bodyPr wrap="square" lIns="0" tIns="0" rIns="0" bIns="0" rtlCol="0" anchor="ctr">
            <a:normAutofit/>
          </a:bodyPr>
          <a:lstStyle/>
          <a:p>
            <a:pPr marL="0" indent="0" algn="l">
              <a:buNone/>
            </a:pPr>
            <a:r>
              <a:rPr lang="en-US" sz="1600" dirty="0">
                <a:solidFill>
                  <a:srgbClr val="1F2A24"/>
                </a:solidFill>
                <a:latin typeface="Aptos" pitchFamily="34" charset="0"/>
                <a:ea typeface="Aptos" pitchFamily="34" charset="-122"/>
                <a:cs typeface="Aptos" pitchFamily="34" charset="-120"/>
              </a:rPr>
              <a:t>Record / renew liens</a:t>
            </a:r>
            <a:endParaRPr lang="en-US" sz="1600" dirty="0"/>
          </a:p>
        </p:txBody>
      </p:sp>
      <p:sp>
        <p:nvSpPr>
          <p:cNvPr id="15" name="Text 12"/>
          <p:cNvSpPr/>
          <p:nvPr/>
        </p:nvSpPr>
        <p:spPr>
          <a:xfrm>
            <a:off x="8119872" y="2286000"/>
            <a:ext cx="191109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No monetary limit</a:t>
            </a:r>
            <a:endParaRPr lang="en-US" sz="1600" dirty="0"/>
          </a:p>
        </p:txBody>
      </p:sp>
      <p:sp>
        <p:nvSpPr>
          <p:cNvPr id="16" name="Text 13"/>
          <p:cNvSpPr/>
          <p:nvPr/>
        </p:nvSpPr>
        <p:spPr>
          <a:xfrm>
            <a:off x="10177272" y="2286000"/>
            <a:ext cx="1271016" cy="201168"/>
          </a:xfrm>
          <a:prstGeom prst="rect">
            <a:avLst/>
          </a:prstGeom>
          <a:noFill/>
          <a:ln/>
        </p:spPr>
        <p:txBody>
          <a:bodyPr wrap="square" lIns="0" tIns="0" rIns="0" bIns="0" rtlCol="0" anchor="ctr">
            <a:normAutofit/>
          </a:bodyPr>
          <a:lstStyle/>
          <a:p>
            <a:pPr marL="0" indent="0" algn="ctr">
              <a:buNone/>
            </a:pPr>
            <a:r>
              <a:rPr lang="en-US" sz="1600" dirty="0">
                <a:solidFill>
                  <a:srgbClr val="1F2A24"/>
                </a:solidFill>
                <a:latin typeface="Aptos" pitchFamily="34" charset="0"/>
                <a:ea typeface="Aptos" pitchFamily="34" charset="-122"/>
                <a:cs typeface="Aptos" pitchFamily="34" charset="-120"/>
              </a:rPr>
              <a:t>—</a:t>
            </a:r>
            <a:endParaRPr lang="en-US" sz="1600" dirty="0"/>
          </a:p>
        </p:txBody>
      </p:sp>
      <p:sp>
        <p:nvSpPr>
          <p:cNvPr id="17" name="Shape 14"/>
          <p:cNvSpPr/>
          <p:nvPr/>
        </p:nvSpPr>
        <p:spPr>
          <a:xfrm>
            <a:off x="4663440" y="2670048"/>
            <a:ext cx="6858000" cy="502920"/>
          </a:xfrm>
          <a:prstGeom prst="rect">
            <a:avLst/>
          </a:prstGeom>
          <a:solidFill>
            <a:srgbClr val="F7F2E9"/>
          </a:solidFill>
          <a:ln w="12700">
            <a:solidFill>
              <a:srgbClr val="DDE7DF"/>
            </a:solidFill>
            <a:prstDash val="solid"/>
          </a:ln>
        </p:spPr>
        <p:txBody>
          <a:bodyPr/>
          <a:lstStyle/>
          <a:p>
            <a:endParaRPr lang="en-US"/>
          </a:p>
        </p:txBody>
      </p:sp>
      <p:sp>
        <p:nvSpPr>
          <p:cNvPr id="18" name="Text 15"/>
          <p:cNvSpPr/>
          <p:nvPr/>
        </p:nvSpPr>
        <p:spPr>
          <a:xfrm>
            <a:off x="4736592" y="2788920"/>
            <a:ext cx="3236976" cy="201168"/>
          </a:xfrm>
          <a:prstGeom prst="rect">
            <a:avLst/>
          </a:prstGeom>
          <a:noFill/>
          <a:ln/>
        </p:spPr>
        <p:txBody>
          <a:bodyPr wrap="square" lIns="0" tIns="0" rIns="0" bIns="0" rtlCol="0" anchor="ctr">
            <a:normAutofit/>
          </a:bodyPr>
          <a:lstStyle/>
          <a:p>
            <a:pPr marL="0" indent="0" algn="l">
              <a:buNone/>
            </a:pPr>
            <a:r>
              <a:rPr lang="en-US" sz="1600" dirty="0">
                <a:solidFill>
                  <a:srgbClr val="1F2A24"/>
                </a:solidFill>
                <a:latin typeface="Aptos" pitchFamily="34" charset="0"/>
                <a:ea typeface="Aptos" pitchFamily="34" charset="-122"/>
                <a:cs typeface="Aptos" pitchFamily="34" charset="-120"/>
              </a:rPr>
              <a:t>Administrative lien releases</a:t>
            </a:r>
            <a:endParaRPr lang="en-US" sz="1600" dirty="0"/>
          </a:p>
        </p:txBody>
      </p:sp>
      <p:sp>
        <p:nvSpPr>
          <p:cNvPr id="19" name="Text 16"/>
          <p:cNvSpPr/>
          <p:nvPr/>
        </p:nvSpPr>
        <p:spPr>
          <a:xfrm>
            <a:off x="8119872" y="2788920"/>
            <a:ext cx="191109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No monetary limit</a:t>
            </a:r>
            <a:endParaRPr lang="en-US" sz="1600" dirty="0"/>
          </a:p>
        </p:txBody>
      </p:sp>
      <p:sp>
        <p:nvSpPr>
          <p:cNvPr id="20" name="Text 17"/>
          <p:cNvSpPr/>
          <p:nvPr/>
        </p:nvSpPr>
        <p:spPr>
          <a:xfrm>
            <a:off x="10177272" y="2788920"/>
            <a:ext cx="1271016" cy="201168"/>
          </a:xfrm>
          <a:prstGeom prst="rect">
            <a:avLst/>
          </a:prstGeom>
          <a:noFill/>
          <a:ln/>
        </p:spPr>
        <p:txBody>
          <a:bodyPr wrap="square" lIns="0" tIns="0" rIns="0" bIns="0" rtlCol="0" anchor="ctr">
            <a:normAutofit/>
          </a:bodyPr>
          <a:lstStyle/>
          <a:p>
            <a:pPr marL="0" indent="0" algn="ctr">
              <a:buNone/>
            </a:pPr>
            <a:r>
              <a:rPr lang="en-US" sz="1600" dirty="0">
                <a:solidFill>
                  <a:srgbClr val="1F2A24"/>
                </a:solidFill>
                <a:latin typeface="Aptos" pitchFamily="34" charset="0"/>
                <a:ea typeface="Aptos" pitchFamily="34" charset="-122"/>
                <a:cs typeface="Aptos" pitchFamily="34" charset="-120"/>
              </a:rPr>
              <a:t>—</a:t>
            </a:r>
            <a:endParaRPr lang="en-US" sz="1600" dirty="0"/>
          </a:p>
        </p:txBody>
      </p:sp>
      <p:sp>
        <p:nvSpPr>
          <p:cNvPr id="21" name="Shape 18"/>
          <p:cNvSpPr/>
          <p:nvPr/>
        </p:nvSpPr>
        <p:spPr>
          <a:xfrm>
            <a:off x="4663440" y="3172968"/>
            <a:ext cx="6858000" cy="502920"/>
          </a:xfrm>
          <a:prstGeom prst="rect">
            <a:avLst/>
          </a:prstGeom>
          <a:solidFill>
            <a:srgbClr val="FFFFFF"/>
          </a:solidFill>
          <a:ln w="12700">
            <a:solidFill>
              <a:srgbClr val="DDE7DF"/>
            </a:solidFill>
            <a:prstDash val="solid"/>
          </a:ln>
        </p:spPr>
        <p:txBody>
          <a:bodyPr/>
          <a:lstStyle/>
          <a:p>
            <a:endParaRPr lang="en-US"/>
          </a:p>
        </p:txBody>
      </p:sp>
      <p:sp>
        <p:nvSpPr>
          <p:cNvPr id="22" name="Text 19"/>
          <p:cNvSpPr/>
          <p:nvPr/>
        </p:nvSpPr>
        <p:spPr>
          <a:xfrm>
            <a:off x="4736592" y="3291840"/>
            <a:ext cx="3236976" cy="201168"/>
          </a:xfrm>
          <a:prstGeom prst="rect">
            <a:avLst/>
          </a:prstGeom>
          <a:noFill/>
          <a:ln/>
        </p:spPr>
        <p:txBody>
          <a:bodyPr wrap="square" lIns="0" tIns="0" rIns="0" bIns="0" rtlCol="0" anchor="ctr">
            <a:normAutofit/>
          </a:bodyPr>
          <a:lstStyle/>
          <a:p>
            <a:pPr marL="0" indent="0" algn="l">
              <a:buNone/>
            </a:pPr>
            <a:r>
              <a:rPr lang="en-US" sz="1600" dirty="0">
                <a:solidFill>
                  <a:srgbClr val="1F2A24"/>
                </a:solidFill>
                <a:latin typeface="Aptos" pitchFamily="34" charset="0"/>
                <a:ea typeface="Aptos" pitchFamily="34" charset="-122"/>
                <a:cs typeface="Aptos" pitchFamily="34" charset="-120"/>
              </a:rPr>
              <a:t>Discretionary lien releases</a:t>
            </a:r>
            <a:endParaRPr lang="en-US" sz="1600" dirty="0"/>
          </a:p>
        </p:txBody>
      </p:sp>
      <p:sp>
        <p:nvSpPr>
          <p:cNvPr id="23" name="Text 20"/>
          <p:cNvSpPr/>
          <p:nvPr/>
        </p:nvSpPr>
        <p:spPr>
          <a:xfrm>
            <a:off x="8119872" y="3291840"/>
            <a:ext cx="191109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 $10,000 per account</a:t>
            </a:r>
            <a:endParaRPr lang="en-US" sz="1600" dirty="0"/>
          </a:p>
        </p:txBody>
      </p:sp>
      <p:sp>
        <p:nvSpPr>
          <p:cNvPr id="24" name="Text 21"/>
          <p:cNvSpPr/>
          <p:nvPr/>
        </p:nvSpPr>
        <p:spPr>
          <a:xfrm>
            <a:off x="10177272" y="3291840"/>
            <a:ext cx="127101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&gt; $10,000</a:t>
            </a:r>
            <a:endParaRPr lang="en-US" sz="1600" dirty="0"/>
          </a:p>
        </p:txBody>
      </p:sp>
      <p:sp>
        <p:nvSpPr>
          <p:cNvPr id="25" name="Shape 22"/>
          <p:cNvSpPr/>
          <p:nvPr/>
        </p:nvSpPr>
        <p:spPr>
          <a:xfrm>
            <a:off x="4663440" y="3675888"/>
            <a:ext cx="6858000" cy="502920"/>
          </a:xfrm>
          <a:prstGeom prst="rect">
            <a:avLst/>
          </a:prstGeom>
          <a:solidFill>
            <a:srgbClr val="F7F2E9"/>
          </a:solidFill>
          <a:ln w="12700">
            <a:solidFill>
              <a:srgbClr val="DDE7DF"/>
            </a:solidFill>
            <a:prstDash val="solid"/>
          </a:ln>
        </p:spPr>
        <p:txBody>
          <a:bodyPr/>
          <a:lstStyle/>
          <a:p>
            <a:endParaRPr lang="en-US"/>
          </a:p>
        </p:txBody>
      </p:sp>
      <p:sp>
        <p:nvSpPr>
          <p:cNvPr id="26" name="Text 23"/>
          <p:cNvSpPr/>
          <p:nvPr/>
        </p:nvSpPr>
        <p:spPr>
          <a:xfrm>
            <a:off x="4736592" y="3794760"/>
            <a:ext cx="3236976" cy="201168"/>
          </a:xfrm>
          <a:prstGeom prst="rect">
            <a:avLst/>
          </a:prstGeom>
          <a:noFill/>
          <a:ln/>
        </p:spPr>
        <p:txBody>
          <a:bodyPr wrap="square" lIns="0" tIns="0" rIns="0" bIns="0" rtlCol="0" anchor="ctr">
            <a:normAutofit/>
          </a:bodyPr>
          <a:lstStyle/>
          <a:p>
            <a:pPr marL="0" indent="0" algn="l">
              <a:buNone/>
            </a:pPr>
            <a:r>
              <a:rPr lang="en-US" sz="1600" dirty="0">
                <a:solidFill>
                  <a:srgbClr val="1F2A24"/>
                </a:solidFill>
                <a:latin typeface="Aptos" pitchFamily="34" charset="0"/>
                <a:ea typeface="Aptos" pitchFamily="34" charset="-122"/>
                <a:cs typeface="Aptos" pitchFamily="34" charset="-120"/>
              </a:rPr>
              <a:t>One-off permanent write-offs</a:t>
            </a:r>
            <a:endParaRPr lang="en-US" sz="1600" dirty="0"/>
          </a:p>
        </p:txBody>
      </p:sp>
      <p:sp>
        <p:nvSpPr>
          <p:cNvPr id="27" name="Text 24"/>
          <p:cNvSpPr/>
          <p:nvPr/>
        </p:nvSpPr>
        <p:spPr>
          <a:xfrm>
            <a:off x="8119872" y="3794760"/>
            <a:ext cx="191109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 $10,000 per account</a:t>
            </a:r>
            <a:endParaRPr lang="en-US" sz="1600" dirty="0"/>
          </a:p>
        </p:txBody>
      </p:sp>
      <p:sp>
        <p:nvSpPr>
          <p:cNvPr id="28" name="Text 25"/>
          <p:cNvSpPr/>
          <p:nvPr/>
        </p:nvSpPr>
        <p:spPr>
          <a:xfrm>
            <a:off x="10177272" y="3794760"/>
            <a:ext cx="127101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&gt; $10,000</a:t>
            </a:r>
            <a:endParaRPr lang="en-US" sz="1600" dirty="0"/>
          </a:p>
        </p:txBody>
      </p:sp>
      <p:sp>
        <p:nvSpPr>
          <p:cNvPr id="29" name="Shape 26"/>
          <p:cNvSpPr/>
          <p:nvPr/>
        </p:nvSpPr>
        <p:spPr>
          <a:xfrm>
            <a:off x="4663440" y="4178808"/>
            <a:ext cx="6858000" cy="502920"/>
          </a:xfrm>
          <a:prstGeom prst="rect">
            <a:avLst/>
          </a:prstGeom>
          <a:solidFill>
            <a:srgbClr val="FFFFFF"/>
          </a:solidFill>
          <a:ln w="12700">
            <a:solidFill>
              <a:srgbClr val="DDE7DF"/>
            </a:solidFill>
            <a:prstDash val="solid"/>
          </a:ln>
        </p:spPr>
        <p:txBody>
          <a:bodyPr/>
          <a:lstStyle/>
          <a:p>
            <a:endParaRPr lang="en-US"/>
          </a:p>
        </p:txBody>
      </p:sp>
      <p:sp>
        <p:nvSpPr>
          <p:cNvPr id="30" name="Text 27"/>
          <p:cNvSpPr/>
          <p:nvPr/>
        </p:nvSpPr>
        <p:spPr>
          <a:xfrm>
            <a:off x="4736592" y="4297680"/>
            <a:ext cx="3236976" cy="201168"/>
          </a:xfrm>
          <a:prstGeom prst="rect">
            <a:avLst/>
          </a:prstGeom>
          <a:noFill/>
          <a:ln/>
        </p:spPr>
        <p:txBody>
          <a:bodyPr wrap="square" lIns="0" tIns="0" rIns="0" bIns="0" rtlCol="0" anchor="ctr">
            <a:normAutofit/>
          </a:bodyPr>
          <a:lstStyle/>
          <a:p>
            <a:pPr marL="0" indent="0" algn="l">
              <a:buNone/>
            </a:pPr>
            <a:r>
              <a:rPr lang="en-US" sz="1600" dirty="0">
                <a:solidFill>
                  <a:srgbClr val="1F2A24"/>
                </a:solidFill>
                <a:latin typeface="Aptos" pitchFamily="34" charset="0"/>
                <a:ea typeface="Aptos" pitchFamily="34" charset="-122"/>
                <a:cs typeface="Aptos" pitchFamily="34" charset="-120"/>
              </a:rPr>
              <a:t>Bankruptcy-related permanent write-offs</a:t>
            </a:r>
            <a:endParaRPr lang="en-US" sz="1600" dirty="0"/>
          </a:p>
        </p:txBody>
      </p:sp>
      <p:sp>
        <p:nvSpPr>
          <p:cNvPr id="31" name="Text 28"/>
          <p:cNvSpPr/>
          <p:nvPr/>
        </p:nvSpPr>
        <p:spPr>
          <a:xfrm>
            <a:off x="8119872" y="4297680"/>
            <a:ext cx="191109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 $10,000 per account</a:t>
            </a:r>
            <a:endParaRPr lang="en-US" sz="1600" dirty="0"/>
          </a:p>
        </p:txBody>
      </p:sp>
      <p:sp>
        <p:nvSpPr>
          <p:cNvPr id="32" name="Text 29"/>
          <p:cNvSpPr/>
          <p:nvPr/>
        </p:nvSpPr>
        <p:spPr>
          <a:xfrm>
            <a:off x="10177272" y="4297680"/>
            <a:ext cx="127101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&gt; $10,000</a:t>
            </a:r>
            <a:endParaRPr lang="en-US" sz="1600" dirty="0"/>
          </a:p>
        </p:txBody>
      </p:sp>
      <p:sp>
        <p:nvSpPr>
          <p:cNvPr id="33" name="Shape 30"/>
          <p:cNvSpPr/>
          <p:nvPr/>
        </p:nvSpPr>
        <p:spPr>
          <a:xfrm>
            <a:off x="4663440" y="4681728"/>
            <a:ext cx="6858000" cy="502920"/>
          </a:xfrm>
          <a:prstGeom prst="rect">
            <a:avLst/>
          </a:prstGeom>
          <a:solidFill>
            <a:srgbClr val="F7F2E9"/>
          </a:solidFill>
          <a:ln w="12700">
            <a:solidFill>
              <a:srgbClr val="DDE7DF"/>
            </a:solidFill>
            <a:prstDash val="solid"/>
          </a:ln>
        </p:spPr>
        <p:txBody>
          <a:bodyPr/>
          <a:lstStyle/>
          <a:p>
            <a:endParaRPr lang="en-US"/>
          </a:p>
        </p:txBody>
      </p:sp>
      <p:sp>
        <p:nvSpPr>
          <p:cNvPr id="34" name="Text 31"/>
          <p:cNvSpPr/>
          <p:nvPr/>
        </p:nvSpPr>
        <p:spPr>
          <a:xfrm>
            <a:off x="4736592" y="4800600"/>
            <a:ext cx="3236976" cy="201168"/>
          </a:xfrm>
          <a:prstGeom prst="rect">
            <a:avLst/>
          </a:prstGeom>
          <a:noFill/>
          <a:ln/>
        </p:spPr>
        <p:txBody>
          <a:bodyPr wrap="square" lIns="0" tIns="0" rIns="0" bIns="0" rtlCol="0" anchor="ctr">
            <a:normAutofit/>
          </a:bodyPr>
          <a:lstStyle/>
          <a:p>
            <a:pPr marL="0" indent="0" algn="l">
              <a:buNone/>
            </a:pPr>
            <a:r>
              <a:rPr lang="en-US" sz="1600" dirty="0">
                <a:solidFill>
                  <a:srgbClr val="1F2A24"/>
                </a:solidFill>
                <a:latin typeface="Aptos" pitchFamily="34" charset="0"/>
                <a:ea typeface="Aptos" pitchFamily="34" charset="-122"/>
                <a:cs typeface="Aptos" pitchFamily="34" charset="-120"/>
              </a:rPr>
              <a:t>Annual accounting write-offs</a:t>
            </a:r>
            <a:endParaRPr lang="en-US" sz="1600" dirty="0"/>
          </a:p>
        </p:txBody>
      </p:sp>
      <p:sp>
        <p:nvSpPr>
          <p:cNvPr id="35" name="Text 32"/>
          <p:cNvSpPr/>
          <p:nvPr/>
        </p:nvSpPr>
        <p:spPr>
          <a:xfrm>
            <a:off x="8119872" y="4800600"/>
            <a:ext cx="191109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Recommend</a:t>
            </a:r>
            <a:endParaRPr lang="en-US" sz="1600" dirty="0"/>
          </a:p>
        </p:txBody>
      </p:sp>
      <p:sp>
        <p:nvSpPr>
          <p:cNvPr id="36" name="Text 33"/>
          <p:cNvSpPr/>
          <p:nvPr/>
        </p:nvSpPr>
        <p:spPr>
          <a:xfrm>
            <a:off x="10177272" y="4800600"/>
            <a:ext cx="1271016" cy="201168"/>
          </a:xfrm>
          <a:prstGeom prst="rect">
            <a:avLst/>
          </a:prstGeom>
          <a:noFill/>
          <a:ln/>
        </p:spPr>
        <p:txBody>
          <a:bodyPr wrap="square" lIns="0" tIns="0" rIns="0" bIns="0" rtlCol="0" anchor="ctr">
            <a:normAutofit/>
          </a:bodyPr>
          <a:lstStyle/>
          <a:p>
            <a:pPr marL="0" indent="0" algn="ctr">
              <a:buNone/>
            </a:pPr>
            <a:r>
              <a:rPr lang="en-US" sz="1600" b="1" dirty="0">
                <a:solidFill>
                  <a:srgbClr val="1F2A24"/>
                </a:solidFill>
                <a:latin typeface="Aptos" pitchFamily="34" charset="0"/>
                <a:ea typeface="Aptos" pitchFamily="34" charset="-122"/>
                <a:cs typeface="Aptos" pitchFamily="34" charset="-120"/>
              </a:rPr>
              <a:t>Approve</a:t>
            </a:r>
            <a:endParaRPr lang="en-US" sz="1600" dirty="0"/>
          </a:p>
        </p:txBody>
      </p:sp>
      <p:sp>
        <p:nvSpPr>
          <p:cNvPr id="37" name="Shape 34"/>
          <p:cNvSpPr/>
          <p:nvPr/>
        </p:nvSpPr>
        <p:spPr>
          <a:xfrm>
            <a:off x="4956048" y="5623560"/>
            <a:ext cx="5760720" cy="420624"/>
          </a:xfrm>
          <a:prstGeom prst="roundRect">
            <a:avLst>
              <a:gd name="adj" fmla="val 17391"/>
            </a:avLst>
          </a:prstGeom>
          <a:solidFill>
            <a:srgbClr val="EFE4D1"/>
          </a:solidFill>
          <a:ln w="12700">
            <a:solidFill>
              <a:srgbClr val="EFE4D1"/>
            </a:solidFill>
            <a:prstDash val="solid"/>
          </a:ln>
        </p:spPr>
        <p:txBody>
          <a:bodyPr/>
          <a:lstStyle/>
          <a:p>
            <a:endParaRPr lang="en-US"/>
          </a:p>
        </p:txBody>
      </p:sp>
      <p:sp>
        <p:nvSpPr>
          <p:cNvPr id="38" name="Text 35"/>
          <p:cNvSpPr/>
          <p:nvPr/>
        </p:nvSpPr>
        <p:spPr>
          <a:xfrm>
            <a:off x="5065776" y="5705856"/>
            <a:ext cx="5541264" cy="210312"/>
          </a:xfrm>
          <a:prstGeom prst="rect">
            <a:avLst/>
          </a:prstGeom>
          <a:noFill/>
          <a:ln/>
        </p:spPr>
        <p:txBody>
          <a:bodyPr wrap="square" lIns="0" tIns="0" rIns="0" bIns="0" rtlCol="0" anchor="ctr"/>
          <a:lstStyle/>
          <a:p>
            <a:pPr marL="0" indent="0" algn="ctr">
              <a:buNone/>
            </a:pPr>
            <a:r>
              <a:rPr lang="en-US" sz="1600" b="1" dirty="0">
                <a:solidFill>
                  <a:srgbClr val="1F2A24"/>
                </a:solidFill>
                <a:latin typeface="Aptos" pitchFamily="34" charset="0"/>
                <a:ea typeface="Aptos" pitchFamily="34" charset="-122"/>
                <a:cs typeface="Aptos" pitchFamily="34" charset="-120"/>
              </a:rPr>
              <a:t>Delegation does not amend Board policy or</a:t>
            </a:r>
          </a:p>
          <a:p>
            <a:pPr marL="0" indent="0" algn="ctr">
              <a:buNone/>
            </a:pPr>
            <a:r>
              <a:rPr lang="en-US" sz="1600" b="1" dirty="0">
                <a:solidFill>
                  <a:srgbClr val="1F2A24"/>
                </a:solidFill>
                <a:latin typeface="Aptos" pitchFamily="34" charset="0"/>
                <a:ea typeface="Aptos" pitchFamily="34" charset="-122"/>
                <a:cs typeface="Aptos" pitchFamily="34" charset="-120"/>
              </a:rPr>
              <a:t>override Board-reserved actions.</a:t>
            </a:r>
            <a:endParaRPr lang="en-US" sz="1600" dirty="0"/>
          </a:p>
        </p:txBody>
      </p:sp>
      <p:sp>
        <p:nvSpPr>
          <p:cNvPr id="39" name="Text 36"/>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40" name="Text 37"/>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8</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AF5"/>
        </a:solidFill>
        <a:effectLst/>
      </p:bgPr>
    </p:bg>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40584A"/>
          </a:solidFill>
          <a:ln w="12700">
            <a:solidFill>
              <a:srgbClr val="333333">
                <a:alpha val="0"/>
              </a:srgbClr>
            </a:solidFill>
            <a:prstDash val="solid"/>
          </a:ln>
        </p:spPr>
        <p:txBody>
          <a:bodyPr/>
          <a:lstStyle/>
          <a:p>
            <a:endParaRPr lang="en-US"/>
          </a:p>
        </p:txBody>
      </p:sp>
      <p:sp>
        <p:nvSpPr>
          <p:cNvPr id="3" name="Text 1"/>
          <p:cNvSpPr/>
          <p:nvPr/>
        </p:nvSpPr>
        <p:spPr>
          <a:xfrm>
            <a:off x="502920" y="548640"/>
            <a:ext cx="10424160" cy="457200"/>
          </a:xfrm>
          <a:prstGeom prst="rect">
            <a:avLst/>
          </a:prstGeom>
          <a:noFill/>
          <a:ln/>
        </p:spPr>
        <p:txBody>
          <a:bodyPr wrap="square" lIns="0" tIns="0" rIns="0" bIns="0" rtlCol="0" anchor="ctr"/>
          <a:lstStyle/>
          <a:p>
            <a:pPr marL="0" indent="0">
              <a:buNone/>
            </a:pPr>
            <a:r>
              <a:rPr lang="en-US" sz="2800" b="1" dirty="0">
                <a:solidFill>
                  <a:srgbClr val="1F2A24"/>
                </a:solidFill>
                <a:latin typeface="Aptos Display" pitchFamily="34" charset="0"/>
                <a:ea typeface="Aptos Display" pitchFamily="34" charset="-122"/>
                <a:cs typeface="Aptos Display" pitchFamily="34" charset="-120"/>
              </a:rPr>
              <a:t>Oversight, Reporting, and Internal Controls</a:t>
            </a:r>
            <a:endParaRPr lang="en-US" sz="2800" dirty="0"/>
          </a:p>
        </p:txBody>
      </p:sp>
      <p:sp>
        <p:nvSpPr>
          <p:cNvPr id="4" name="Text 2"/>
          <p:cNvSpPr/>
          <p:nvPr/>
        </p:nvSpPr>
        <p:spPr>
          <a:xfrm>
            <a:off x="521208" y="1005840"/>
            <a:ext cx="8046720" cy="320040"/>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The policy creates a control environment for consistent administration.</a:t>
            </a:r>
            <a:endParaRPr lang="en-US" sz="1600" dirty="0"/>
          </a:p>
        </p:txBody>
      </p:sp>
      <p:sp>
        <p:nvSpPr>
          <p:cNvPr id="5" name="Shape 3"/>
          <p:cNvSpPr/>
          <p:nvPr/>
        </p:nvSpPr>
        <p:spPr>
          <a:xfrm>
            <a:off x="502920" y="1389888"/>
            <a:ext cx="11201400" cy="0"/>
          </a:xfrm>
          <a:prstGeom prst="line">
            <a:avLst/>
          </a:prstGeom>
          <a:noFill/>
          <a:ln w="12700">
            <a:solidFill>
              <a:srgbClr val="DDE7DF"/>
            </a:solidFill>
            <a:prstDash val="solid"/>
          </a:ln>
        </p:spPr>
        <p:txBody>
          <a:bodyPr/>
          <a:lstStyle/>
          <a:p>
            <a:endParaRPr lang="en-US"/>
          </a:p>
        </p:txBody>
      </p:sp>
      <p:sp>
        <p:nvSpPr>
          <p:cNvPr id="6" name="Shape 4"/>
          <p:cNvSpPr/>
          <p:nvPr/>
        </p:nvSpPr>
        <p:spPr>
          <a:xfrm>
            <a:off x="731520" y="1691640"/>
            <a:ext cx="4983480" cy="1417320"/>
          </a:xfrm>
          <a:prstGeom prst="roundRect">
            <a:avLst>
              <a:gd name="adj" fmla="val 6452"/>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7" name="Text 5"/>
          <p:cNvSpPr/>
          <p:nvPr/>
        </p:nvSpPr>
        <p:spPr>
          <a:xfrm>
            <a:off x="896112" y="1801368"/>
            <a:ext cx="640080" cy="640080"/>
          </a:xfrm>
          <a:prstGeom prst="rect">
            <a:avLst/>
          </a:prstGeom>
          <a:noFill/>
          <a:ln/>
        </p:spPr>
        <p:txBody>
          <a:bodyPr wrap="square" lIns="0" tIns="0" rIns="0" bIns="0" rtlCol="0" anchor="ctr"/>
          <a:lstStyle/>
          <a:p>
            <a:pPr marL="0" indent="0" algn="ctr">
              <a:buNone/>
            </a:pPr>
            <a:r>
              <a:rPr lang="en-US" sz="3000" dirty="0">
                <a:solidFill>
                  <a:srgbClr val="44657C"/>
                </a:solidFill>
                <a:latin typeface="Segoe UI Symbol" pitchFamily="34" charset="0"/>
                <a:ea typeface="Segoe UI Symbol" pitchFamily="34" charset="-122"/>
                <a:cs typeface="Segoe UI Symbol" pitchFamily="34" charset="-120"/>
              </a:rPr>
              <a:t>▤</a:t>
            </a:r>
            <a:endParaRPr lang="en-US" sz="3000" dirty="0"/>
          </a:p>
        </p:txBody>
      </p:sp>
      <p:sp>
        <p:nvSpPr>
          <p:cNvPr id="8" name="Text 6"/>
          <p:cNvSpPr/>
          <p:nvPr/>
        </p:nvSpPr>
        <p:spPr>
          <a:xfrm>
            <a:off x="1554480" y="1847088"/>
            <a:ext cx="397764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Periodic Reports</a:t>
            </a:r>
            <a:endParaRPr lang="en-US" sz="2000" dirty="0"/>
          </a:p>
        </p:txBody>
      </p:sp>
      <p:sp>
        <p:nvSpPr>
          <p:cNvPr id="9" name="Text 7"/>
          <p:cNvSpPr/>
          <p:nvPr/>
        </p:nvSpPr>
        <p:spPr>
          <a:xfrm>
            <a:off x="987552" y="2624328"/>
            <a:ext cx="4471416" cy="32004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Accounting write-off report and exceptional matter reporting</a:t>
            </a:r>
            <a:endParaRPr lang="en-US" sz="1650" dirty="0"/>
          </a:p>
        </p:txBody>
      </p:sp>
      <p:sp>
        <p:nvSpPr>
          <p:cNvPr id="10" name="Shape 8"/>
          <p:cNvSpPr/>
          <p:nvPr/>
        </p:nvSpPr>
        <p:spPr>
          <a:xfrm>
            <a:off x="6309360" y="1691640"/>
            <a:ext cx="4983480" cy="1417320"/>
          </a:xfrm>
          <a:prstGeom prst="roundRect">
            <a:avLst>
              <a:gd name="adj" fmla="val 6452"/>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1" name="Text 9"/>
          <p:cNvSpPr/>
          <p:nvPr/>
        </p:nvSpPr>
        <p:spPr>
          <a:xfrm>
            <a:off x="6473952" y="1801368"/>
            <a:ext cx="640080" cy="640080"/>
          </a:xfrm>
          <a:prstGeom prst="rect">
            <a:avLst/>
          </a:prstGeom>
          <a:noFill/>
          <a:ln/>
        </p:spPr>
        <p:txBody>
          <a:bodyPr wrap="square" lIns="0" tIns="0" rIns="0" bIns="0" rtlCol="0" anchor="ctr"/>
          <a:lstStyle/>
          <a:p>
            <a:pPr marL="0" indent="0" algn="ctr">
              <a:buNone/>
            </a:pPr>
            <a:r>
              <a:rPr lang="en-US" sz="3000" dirty="0">
                <a:solidFill>
                  <a:srgbClr val="40584A"/>
                </a:solidFill>
                <a:latin typeface="Segoe UI Symbol" pitchFamily="34" charset="0"/>
                <a:ea typeface="Segoe UI Symbol" pitchFamily="34" charset="-122"/>
                <a:cs typeface="Segoe UI Symbol" pitchFamily="34" charset="-120"/>
              </a:rPr>
              <a:t>✎</a:t>
            </a:r>
            <a:endParaRPr lang="en-US" sz="3000" dirty="0"/>
          </a:p>
        </p:txBody>
      </p:sp>
      <p:sp>
        <p:nvSpPr>
          <p:cNvPr id="12" name="Text 10"/>
          <p:cNvSpPr/>
          <p:nvPr/>
        </p:nvSpPr>
        <p:spPr>
          <a:xfrm>
            <a:off x="7132320" y="1847088"/>
            <a:ext cx="397764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Documentation</a:t>
            </a:r>
            <a:endParaRPr lang="en-US" sz="2000" dirty="0"/>
          </a:p>
        </p:txBody>
      </p:sp>
      <p:sp>
        <p:nvSpPr>
          <p:cNvPr id="13" name="Text 11"/>
          <p:cNvSpPr/>
          <p:nvPr/>
        </p:nvSpPr>
        <p:spPr>
          <a:xfrm>
            <a:off x="6565392" y="2624328"/>
            <a:ext cx="4471416" cy="32004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Compliance, factual basis, and appropriate authorization</a:t>
            </a:r>
            <a:endParaRPr lang="en-US" sz="1650" dirty="0"/>
          </a:p>
        </p:txBody>
      </p:sp>
      <p:sp>
        <p:nvSpPr>
          <p:cNvPr id="14" name="Shape 12"/>
          <p:cNvSpPr/>
          <p:nvPr/>
        </p:nvSpPr>
        <p:spPr>
          <a:xfrm>
            <a:off x="731520" y="3566160"/>
            <a:ext cx="4983480" cy="1417320"/>
          </a:xfrm>
          <a:prstGeom prst="roundRect">
            <a:avLst>
              <a:gd name="adj" fmla="val 6452"/>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5" name="Text 13"/>
          <p:cNvSpPr/>
          <p:nvPr/>
        </p:nvSpPr>
        <p:spPr>
          <a:xfrm>
            <a:off x="896112" y="3675888"/>
            <a:ext cx="640080" cy="640080"/>
          </a:xfrm>
          <a:prstGeom prst="rect">
            <a:avLst/>
          </a:prstGeom>
          <a:noFill/>
          <a:ln/>
        </p:spPr>
        <p:txBody>
          <a:bodyPr wrap="square" lIns="0" tIns="0" rIns="0" bIns="0" rtlCol="0" anchor="ctr"/>
          <a:lstStyle/>
          <a:p>
            <a:pPr marL="0" indent="0" algn="ctr">
              <a:buNone/>
            </a:pPr>
            <a:r>
              <a:rPr lang="en-US" sz="3000" dirty="0">
                <a:solidFill>
                  <a:srgbClr val="A45D3B"/>
                </a:solidFill>
                <a:latin typeface="Segoe UI Symbol" pitchFamily="34" charset="0"/>
                <a:ea typeface="Segoe UI Symbol" pitchFamily="34" charset="-122"/>
                <a:cs typeface="Segoe UI Symbol" pitchFamily="34" charset="-120"/>
              </a:rPr>
              <a:t>▦</a:t>
            </a:r>
            <a:endParaRPr lang="en-US" sz="3000" dirty="0"/>
          </a:p>
        </p:txBody>
      </p:sp>
      <p:sp>
        <p:nvSpPr>
          <p:cNvPr id="16" name="Text 14"/>
          <p:cNvSpPr/>
          <p:nvPr/>
        </p:nvSpPr>
        <p:spPr>
          <a:xfrm>
            <a:off x="1554480" y="3721608"/>
            <a:ext cx="397764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Records</a:t>
            </a:r>
            <a:endParaRPr lang="en-US" sz="2000" dirty="0"/>
          </a:p>
        </p:txBody>
      </p:sp>
      <p:sp>
        <p:nvSpPr>
          <p:cNvPr id="17" name="Text 15"/>
          <p:cNvSpPr/>
          <p:nvPr/>
        </p:nvSpPr>
        <p:spPr>
          <a:xfrm>
            <a:off x="987552" y="4498848"/>
            <a:ext cx="4471416" cy="32004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Retention schedule, lien register, and collection records</a:t>
            </a:r>
            <a:endParaRPr lang="en-US" sz="1650" dirty="0"/>
          </a:p>
        </p:txBody>
      </p:sp>
      <p:sp>
        <p:nvSpPr>
          <p:cNvPr id="18" name="Shape 16"/>
          <p:cNvSpPr/>
          <p:nvPr/>
        </p:nvSpPr>
        <p:spPr>
          <a:xfrm>
            <a:off x="6309360" y="3566160"/>
            <a:ext cx="4983480" cy="1417320"/>
          </a:xfrm>
          <a:prstGeom prst="roundRect">
            <a:avLst>
              <a:gd name="adj" fmla="val 6452"/>
            </a:avLst>
          </a:prstGeom>
          <a:solidFill>
            <a:srgbClr val="FFFFFF"/>
          </a:solidFill>
          <a:ln w="12700">
            <a:solidFill>
              <a:srgbClr val="D8D2C4"/>
            </a:solidFill>
            <a:prstDash val="solid"/>
          </a:ln>
          <a:effectLst>
            <a:outerShdw blurRad="25400" dist="12700" dir="2700000" algn="bl" rotWithShape="0">
              <a:srgbClr val="000000">
                <a:alpha val="12000"/>
              </a:srgbClr>
            </a:outerShdw>
          </a:effectLst>
        </p:spPr>
        <p:txBody>
          <a:bodyPr/>
          <a:lstStyle/>
          <a:p>
            <a:endParaRPr lang="en-US"/>
          </a:p>
        </p:txBody>
      </p:sp>
      <p:sp>
        <p:nvSpPr>
          <p:cNvPr id="19" name="Text 17"/>
          <p:cNvSpPr/>
          <p:nvPr/>
        </p:nvSpPr>
        <p:spPr>
          <a:xfrm>
            <a:off x="6473952" y="3675888"/>
            <a:ext cx="640080" cy="640080"/>
          </a:xfrm>
          <a:prstGeom prst="rect">
            <a:avLst/>
          </a:prstGeom>
          <a:noFill/>
          <a:ln/>
        </p:spPr>
        <p:txBody>
          <a:bodyPr wrap="square" lIns="0" tIns="0" rIns="0" bIns="0" rtlCol="0" anchor="ctr"/>
          <a:lstStyle/>
          <a:p>
            <a:pPr marL="0" indent="0" algn="ctr">
              <a:buNone/>
            </a:pPr>
            <a:r>
              <a:rPr lang="en-US" sz="3000" dirty="0">
                <a:solidFill>
                  <a:srgbClr val="D7B46A"/>
                </a:solidFill>
                <a:latin typeface="Segoe UI Symbol" pitchFamily="34" charset="0"/>
                <a:ea typeface="Segoe UI Symbol" pitchFamily="34" charset="-122"/>
                <a:cs typeface="Segoe UI Symbol" pitchFamily="34" charset="-120"/>
              </a:rPr>
              <a:t>◉</a:t>
            </a:r>
            <a:endParaRPr lang="en-US" sz="3000" dirty="0"/>
          </a:p>
        </p:txBody>
      </p:sp>
      <p:sp>
        <p:nvSpPr>
          <p:cNvPr id="20" name="Text 18"/>
          <p:cNvSpPr/>
          <p:nvPr/>
        </p:nvSpPr>
        <p:spPr>
          <a:xfrm>
            <a:off x="7132320" y="3721608"/>
            <a:ext cx="3977640" cy="320040"/>
          </a:xfrm>
          <a:prstGeom prst="rect">
            <a:avLst/>
          </a:prstGeom>
          <a:noFill/>
          <a:ln/>
        </p:spPr>
        <p:txBody>
          <a:bodyPr wrap="square" lIns="0" tIns="0" rIns="0" bIns="0" rtlCol="0" anchor="ctr">
            <a:normAutofit/>
          </a:bodyPr>
          <a:lstStyle/>
          <a:p>
            <a:pPr marL="0" indent="0">
              <a:buNone/>
            </a:pPr>
            <a:r>
              <a:rPr lang="en-US" sz="2000" b="1" dirty="0">
                <a:solidFill>
                  <a:srgbClr val="1F2A24"/>
                </a:solidFill>
                <a:latin typeface="Aptos Display" pitchFamily="34" charset="0"/>
                <a:ea typeface="Aptos Display" pitchFamily="34" charset="-122"/>
                <a:cs typeface="Aptos Display" pitchFamily="34" charset="-120"/>
              </a:rPr>
              <a:t>Review</a:t>
            </a:r>
            <a:endParaRPr lang="en-US" sz="2000" dirty="0"/>
          </a:p>
        </p:txBody>
      </p:sp>
      <p:sp>
        <p:nvSpPr>
          <p:cNvPr id="21" name="Text 19"/>
          <p:cNvSpPr/>
          <p:nvPr/>
        </p:nvSpPr>
        <p:spPr>
          <a:xfrm>
            <a:off x="6565392" y="4498848"/>
            <a:ext cx="4471416" cy="320040"/>
          </a:xfrm>
          <a:prstGeom prst="rect">
            <a:avLst/>
          </a:prstGeom>
          <a:noFill/>
          <a:ln/>
        </p:spPr>
        <p:txBody>
          <a:bodyPr wrap="square" lIns="254" tIns="254" rIns="254" bIns="254" rtlCol="0" anchor="t">
            <a:normAutofit/>
          </a:bodyPr>
          <a:lstStyle/>
          <a:p>
            <a:pPr marL="0" indent="0">
              <a:buNone/>
            </a:pPr>
            <a:r>
              <a:rPr lang="en-US" sz="1650" dirty="0">
                <a:solidFill>
                  <a:srgbClr val="1F2A24"/>
                </a:solidFill>
                <a:latin typeface="Aptos" pitchFamily="34" charset="0"/>
                <a:ea typeface="Aptos" pitchFamily="34" charset="-122"/>
                <a:cs typeface="Aptos" pitchFamily="34" charset="-120"/>
              </a:rPr>
              <a:t>Periodic audit by management, auditors, or authorized reviewers</a:t>
            </a:r>
            <a:endParaRPr lang="en-US" sz="1650" dirty="0"/>
          </a:p>
        </p:txBody>
      </p:sp>
      <p:sp>
        <p:nvSpPr>
          <p:cNvPr id="22" name="Shape 20"/>
          <p:cNvSpPr/>
          <p:nvPr/>
        </p:nvSpPr>
        <p:spPr>
          <a:xfrm>
            <a:off x="1874520" y="5486400"/>
            <a:ext cx="8458200" cy="594360"/>
          </a:xfrm>
          <a:prstGeom prst="roundRect">
            <a:avLst>
              <a:gd name="adj" fmla="val 12308"/>
            </a:avLst>
          </a:prstGeom>
          <a:solidFill>
            <a:srgbClr val="40584A"/>
          </a:solidFill>
          <a:ln w="12700">
            <a:solidFill>
              <a:srgbClr val="40584A"/>
            </a:solidFill>
            <a:prstDash val="solid"/>
          </a:ln>
        </p:spPr>
        <p:txBody>
          <a:bodyPr/>
          <a:lstStyle/>
          <a:p>
            <a:endParaRPr lang="en-US"/>
          </a:p>
        </p:txBody>
      </p:sp>
      <p:sp>
        <p:nvSpPr>
          <p:cNvPr id="23" name="Text 21"/>
          <p:cNvSpPr/>
          <p:nvPr/>
        </p:nvSpPr>
        <p:spPr>
          <a:xfrm>
            <a:off x="2103120" y="5650992"/>
            <a:ext cx="800100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Control objective: accurate reporting, consistent administration, segregation of duties, preservation of public assets, and legal compliance.</a:t>
            </a:r>
            <a:endParaRPr lang="en-US" sz="1600" dirty="0"/>
          </a:p>
        </p:txBody>
      </p:sp>
      <p:sp>
        <p:nvSpPr>
          <p:cNvPr id="24" name="Text 22"/>
          <p:cNvSpPr/>
          <p:nvPr/>
        </p:nvSpPr>
        <p:spPr>
          <a:xfrm>
            <a:off x="502920" y="6446520"/>
            <a:ext cx="5029200" cy="201168"/>
          </a:xfrm>
          <a:prstGeom prst="rect">
            <a:avLst/>
          </a:prstGeom>
          <a:noFill/>
          <a:ln/>
        </p:spPr>
        <p:txBody>
          <a:bodyPr wrap="square" lIns="0" tIns="0" rIns="0" bIns="0" rtlCol="0" anchor="ctr"/>
          <a:lstStyle/>
          <a:p>
            <a:pPr marL="0" indent="0">
              <a:buNone/>
            </a:pPr>
            <a:r>
              <a:rPr lang="en-US" sz="1600" dirty="0">
                <a:solidFill>
                  <a:srgbClr val="5D665F"/>
                </a:solidFill>
                <a:latin typeface="Aptos" pitchFamily="34" charset="0"/>
                <a:ea typeface="Aptos" pitchFamily="34" charset="-122"/>
                <a:cs typeface="Aptos" pitchFamily="34" charset="-120"/>
              </a:rPr>
              <a:t>Joshua Basin Water District</a:t>
            </a:r>
            <a:endParaRPr lang="en-US" sz="1600" dirty="0"/>
          </a:p>
        </p:txBody>
      </p:sp>
      <p:sp>
        <p:nvSpPr>
          <p:cNvPr id="25" name="Text 23"/>
          <p:cNvSpPr/>
          <p:nvPr/>
        </p:nvSpPr>
        <p:spPr>
          <a:xfrm>
            <a:off x="11384280" y="6428232"/>
            <a:ext cx="365760" cy="228600"/>
          </a:xfrm>
          <a:prstGeom prst="rect">
            <a:avLst/>
          </a:prstGeom>
          <a:noFill/>
          <a:ln/>
        </p:spPr>
        <p:txBody>
          <a:bodyPr wrap="square" lIns="0" tIns="0" rIns="0" bIns="0" rtlCol="0" anchor="ctr"/>
          <a:lstStyle/>
          <a:p>
            <a:pPr marL="0" indent="0" algn="r">
              <a:buNone/>
            </a:pPr>
            <a:r>
              <a:rPr lang="en-US" sz="1600" dirty="0">
                <a:solidFill>
                  <a:srgbClr val="5D665F"/>
                </a:solidFill>
                <a:latin typeface="Aptos" pitchFamily="34" charset="0"/>
                <a:ea typeface="Aptos" pitchFamily="34" charset="-122"/>
                <a:cs typeface="Aptos" pitchFamily="34" charset="-120"/>
              </a:rPr>
              <a:t>9</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TotalTime>
  <Words>1596</Words>
  <Application>Microsoft Office PowerPoint</Application>
  <PresentationFormat>Widescreen</PresentationFormat>
  <Paragraphs>210</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Segoe UI 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Joshua Basin Water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Collection Enforcement Policy</dc:title>
  <dc:subject>Collection Enforcement, Liens, and Bad Debt Write-Off Policy</dc:subject>
  <dc:creator>OpenAI</dc:creator>
  <cp:lastModifiedBy>Anne Roman</cp:lastModifiedBy>
  <cp:revision>3</cp:revision>
  <dcterms:created xsi:type="dcterms:W3CDTF">2026-08-17T17:46:38Z</dcterms:created>
  <dcterms:modified xsi:type="dcterms:W3CDTF">2026-08-17T18:41:24Z</dcterms:modified>
</cp:coreProperties>
</file>