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Write-off amount</c:v>
                </c:pt>
              </c:strCache>
            </c:strRef>
          </c:tx>
          <c:spPr>
            <a:solidFill>
              <a:srgbClr val="2F6F73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FY 2024/25</c:v>
                </c:pt>
                <c:pt idx="1">
                  <c:v>FY 2025/26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45786.06</c:v>
                </c:pt>
                <c:pt idx="1">
                  <c:v>53968.56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EB-4ABA-809A-D83E9276BD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pto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000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15000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Accounts</c:v>
                </c:pt>
              </c:strCache>
            </c:strRef>
          </c:tx>
          <c:spPr>
            <a:solidFill>
              <a:srgbClr val="C68A2C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FY 2024/25</c:v>
                </c:pt>
                <c:pt idx="1">
                  <c:v>FY 2025/26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157</c:v>
                </c:pt>
                <c:pt idx="1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47-4362-8266-349E8C54E3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1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Accounts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B75D4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4CB6-4A64-9CE4-1FA0BA2492C9}"/>
              </c:ext>
            </c:extLst>
          </c:dPt>
          <c:dPt>
            <c:idx val="1"/>
            <c:bubble3D val="0"/>
            <c:spPr>
              <a:solidFill>
                <a:srgbClr val="5E8C6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CB6-4A64-9CE4-1FA0BA2492C9}"/>
              </c:ext>
            </c:extLst>
          </c:dPt>
          <c:dPt>
            <c:idx val="2"/>
            <c:bubble3D val="0"/>
            <c:spPr>
              <a:solidFill>
                <a:srgbClr val="567E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4CB6-4A64-9CE4-1FA0BA2492C9}"/>
              </c:ext>
            </c:extLst>
          </c:dPt>
          <c:cat>
            <c:strRef>
              <c:f>Sheet1!$A$2:$A$4</c:f>
              <c:strCache>
                <c:ptCount val="3"/>
                <c:pt idx="0">
                  <c:v>Deposit required</c:v>
                </c:pt>
                <c:pt idx="1">
                  <c:v>No deposit required</c:v>
                </c:pt>
                <c:pt idx="2">
                  <c:v>LB2200 / Locked basic fee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53</c:v>
                </c:pt>
                <c:pt idx="1">
                  <c:v>62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B6-4A64-9CE4-1FA0BA249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230641421452856"/>
          <c:y val="0.72704961358996778"/>
          <c:w val="0.73900100808937874"/>
          <c:h val="0.26909236171867407"/>
        </c:manualLayout>
      </c:layout>
      <c:overlay val="0"/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14916250424501643"/>
          <c:y val="2.2516246713056437E-2"/>
          <c:w val="0.71711940254491202"/>
          <c:h val="0.696973574140947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Dollars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B75D4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0535-464A-89F1-B301CDC5884B}"/>
              </c:ext>
            </c:extLst>
          </c:dPt>
          <c:dPt>
            <c:idx val="1"/>
            <c:bubble3D val="0"/>
            <c:spPr>
              <a:solidFill>
                <a:srgbClr val="5E8C6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535-464A-89F1-B301CDC5884B}"/>
              </c:ext>
            </c:extLst>
          </c:dPt>
          <c:dPt>
            <c:idx val="2"/>
            <c:bubble3D val="0"/>
            <c:spPr>
              <a:solidFill>
                <a:srgbClr val="567E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0535-464A-89F1-B301CDC5884B}"/>
              </c:ext>
            </c:extLst>
          </c:dPt>
          <c:cat>
            <c:strRef>
              <c:f>Sheet1!$A$2:$A$4</c:f>
              <c:strCache>
                <c:ptCount val="3"/>
                <c:pt idx="0">
                  <c:v>Deposit required</c:v>
                </c:pt>
                <c:pt idx="1">
                  <c:v>No deposit required</c:v>
                </c:pt>
                <c:pt idx="2">
                  <c:v>LB2200 / Locked basic fee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25732.79</c:v>
                </c:pt>
                <c:pt idx="1">
                  <c:v>14065.93</c:v>
                </c:pt>
                <c:pt idx="2">
                  <c:v>14169.84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535-464A-89F1-B301CDC58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1159928504346562"/>
          <c:y val="0.72324252863951333"/>
          <c:w val="0.58452348341562921"/>
          <c:h val="0.25799393243293955"/>
        </c:manualLayout>
      </c:layout>
      <c:overlay val="0"/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Write-off dollars</c:v>
                </c:pt>
              </c:strCache>
            </c:strRef>
          </c:tx>
          <c:spPr>
            <a:solidFill>
              <a:srgbClr val="2F6F73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Previous owners</c:v>
                </c:pt>
                <c:pt idx="1">
                  <c:v>Property owners</c:v>
                </c:pt>
                <c:pt idx="2">
                  <c:v>Tenants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35418.92</c:v>
                </c:pt>
                <c:pt idx="1">
                  <c:v>2567.2199999999998</c:v>
                </c:pt>
                <c:pt idx="2">
                  <c:v>15982.42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F3-4E48-AB41-F10B9841823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000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Bad debt</c:v>
                </c:pt>
              </c:strCache>
            </c:strRef>
          </c:tx>
          <c:spPr>
            <a:ln w="25400" cap="flat">
              <a:solidFill>
                <a:srgbClr val="2F6F7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2F6F73"/>
              </a:solidFill>
              <a:ln w="9525" cap="flat">
                <a:solidFill>
                  <a:srgbClr val="2F6F73"/>
                </a:solidFill>
                <a:prstDash val="solid"/>
                <a:round/>
              </a:ln>
              <a:effectLst/>
            </c:spPr>
          </c:marker>
          <c:cat>
            <c:strRef>
              <c:f>Sheet1!$A$2:$A$9</c:f>
              <c:strCache>
                <c:ptCount val="8"/>
                <c:pt idx="0">
                  <c:v>18/19</c:v>
                </c:pt>
                <c:pt idx="1">
                  <c:v>19/20</c:v>
                </c:pt>
                <c:pt idx="2">
                  <c:v>20/21</c:v>
                </c:pt>
                <c:pt idx="3">
                  <c:v>21/22</c:v>
                </c:pt>
                <c:pt idx="4">
                  <c:v>22/23</c:v>
                </c:pt>
                <c:pt idx="5">
                  <c:v>23/24</c:v>
                </c:pt>
                <c:pt idx="6">
                  <c:v>24/25</c:v>
                </c:pt>
                <c:pt idx="7">
                  <c:v>25/26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22940</c:v>
                </c:pt>
                <c:pt idx="1">
                  <c:v>20585</c:v>
                </c:pt>
                <c:pt idx="2">
                  <c:v>19978</c:v>
                </c:pt>
                <c:pt idx="3">
                  <c:v>3359</c:v>
                </c:pt>
                <c:pt idx="4">
                  <c:v>34486</c:v>
                </c:pt>
                <c:pt idx="5">
                  <c:v>104045</c:v>
                </c:pt>
                <c:pt idx="6">
                  <c:v>45786</c:v>
                </c:pt>
                <c:pt idx="7">
                  <c:v>53969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8B-49A8-AC57-6FCE50D91D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1000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5000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F6F7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392C-43A8-B832-1B488EA072A2}"/>
              </c:ext>
            </c:extLst>
          </c:dPt>
          <c:dPt>
            <c:idx val="1"/>
            <c:bubble3D val="0"/>
            <c:spPr>
              <a:solidFill>
                <a:srgbClr val="D6D4C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392C-43A8-B832-1B488EA072A2}"/>
              </c:ext>
            </c:extLst>
          </c:dPt>
          <c:cat>
            <c:strRef>
              <c:f>Sheet1!$A$2:$A$3</c:f>
              <c:strCache>
                <c:ptCount val="2"/>
                <c:pt idx="0">
                  <c:v>Used by write-off</c:v>
                </c:pt>
                <c:pt idx="1">
                  <c:v>Remaining budget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53968.56</c:v>
                </c:pt>
                <c:pt idx="1">
                  <c:v>7031.4400000000023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2C-43A8-B832-1B488EA07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46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
Agenda 08-19-26.pdf, Agenda Item 7B: Staff Report and Bad Debt Write-Off analysis, pages 18-20.
Speaker notes
Open by emphasizing that the item is an accounting action, not a waiver of collection rights. Mention the requested action and the three headline figures.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
Agenda 08-19-26.pdf, Agenda Item 7B: Staff Report and Bad Debt Write-Off analysis, pages 18-20.
Speaker notes
Use this slide as the short verbal summary: the amount, scale, and reason for the write-off. Clarify that the write-off improves financial reporting accuracy.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
Agenda 08-19-26.pdf, Agenda Item 7B: Staff Report and Bad Debt Write-Off analysis, pages 18-20.
Speaker notes
The core takeaway is that the higher write-off total reflects a broader set of relatively small balances, not a spike in large delinquencies.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
Agenda 08-19-26.pdf, Agenda Item 7B: Staff Report and Bad Debt Write-Off analysis, pages 18-20.
Speaker notes
Point out the contrast between account share and dollar share. Security deposits appear to identify a higher-risk population, but write-offs still occur if accounts close with remaining final bills.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
Agenda 08-19-26.pdf, Agenda Item 7B: Staff Report and Bad Debt Write-Off analysis, pages 18-20.
Speaker notes
This slide frames the operational takeaway: write-offs are less about current accounts and more about account closure, final bills, tenants, and prior owner balances.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
Agenda 08-19-26.pdf, Agenda Item 7B: Staff Report and Bad Debt Write-Off analysis, pages 18-20.
Speaker notes
Explain that the write-off list is not a first step; the accounts have already been through collection mechanisms. Liens remain a longer-term recovery pathway.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
Agenda 08-19-26.pdf, Agenda Item 7B: Staff Report and Bad Debt Write-Off analysis, pages 18-20.
Speaker notes
Use the historical table carefully: 2023/24 was notably higher. The immediate Board action is for the 2025/26 write-off, while the staff assessment points to final bill communication as the best operational improvement opportunity.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
Agenda 08-19-26.pdf, Agenda Item 7B: Staff Report and Bad Debt Write-Off analysis, pages 18-20.
Speaker notes
Close by restating the precise motion: approve the audit-required write-off of $53,968.56 for FY 2025/26 bad debt.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addebt_work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530519"/>
            <a:ext cx="2331720" cy="76776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572768"/>
            <a:ext cx="7406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6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2025/26 Bad Debt Write-Off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85800" y="2212848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6706B"/>
                </a:solidFill>
              </a:rPr>
              <a:t>Audit-required accounting action for Board approval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85800" y="3127248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F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$53,968.56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685800" y="3584448"/>
            <a:ext cx="2834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Proposed FY 2025/26 write-off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794760" y="3127248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C68A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189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3794760" y="3584448"/>
            <a:ext cx="19202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Customer accounts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989320" y="3127248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567EA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88%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5989320" y="3584448"/>
            <a:ext cx="20574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Of $61,000 budget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85800" y="5303520"/>
            <a:ext cx="7040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63238"/>
                </a:solidFill>
              </a:rPr>
              <a:t>Recommended action: approve the 2025/26 Bad Debt Write-Off.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13232" y="571042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6706B"/>
                </a:solidFill>
              </a:rPr>
              <a:t>Presented in Agenda Item 7B</a:t>
            </a:r>
            <a:endParaRPr lang="en-US" sz="1000" dirty="0"/>
          </a:p>
        </p:txBody>
      </p:sp>
      <p:pic>
        <p:nvPicPr>
          <p:cNvPr id="13" name="Image 1" descr="/mnt/data/baddebt_work/yoy_tab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480" y="1283791"/>
            <a:ext cx="4153941" cy="166972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649403" y="4044337"/>
            <a:ext cx="3108960" cy="5213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238"/>
                </a:solidFill>
              </a:rPr>
              <a:t>What the Board is approving</a:t>
            </a:r>
            <a:endParaRPr lang="en-US" dirty="0"/>
          </a:p>
        </p:txBody>
      </p:sp>
      <p:sp>
        <p:nvSpPr>
          <p:cNvPr id="15" name="Text 11"/>
          <p:cNvSpPr/>
          <p:nvPr/>
        </p:nvSpPr>
        <p:spPr>
          <a:xfrm>
            <a:off x="7652631" y="4530852"/>
            <a:ext cx="310896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63238"/>
                </a:solidFill>
              </a:rPr>
              <a:t>An accounting write-off required for audit purposes. It does not forgive or extinguish the underlying debt and does not prevent future collection if opportunity arises.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566928" y="64922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6706B"/>
                </a:solidFill>
              </a:rPr>
              <a:t>Agenda Item 7B • Bad Debt Write-Off • 1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addebt_work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69" y="201168"/>
            <a:ext cx="1721781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758953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6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Snapshot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76071" y="1188749"/>
            <a:ext cx="8809975" cy="2651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6706B"/>
                </a:solidFill>
              </a:rPr>
              <a:t>The proposed write-off is modest relative to budget and water revenues, but customer mix highlights where risk remains.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10972800" cy="0"/>
          </a:xfrm>
          <a:prstGeom prst="line">
            <a:avLst/>
          </a:prstGeom>
          <a:noFill/>
          <a:ln w="1270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77240" y="196596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F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$53,969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777240" y="2423160"/>
            <a:ext cx="21945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Total write-off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337560" y="196596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5E8C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0.69%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3337560" y="2423160"/>
            <a:ext cx="25603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Of 2025/26 water revenues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263640" y="19659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C68A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189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6263640" y="2423160"/>
            <a:ext cx="2011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Accounts included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823960" y="19659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567EA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$285.55</a:t>
            </a: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8823960" y="2423160"/>
            <a:ext cx="22860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Average per account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9966960" cy="0"/>
          </a:xfrm>
          <a:prstGeom prst="line">
            <a:avLst/>
          </a:prstGeom>
          <a:noFill/>
          <a:ln w="2540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22960" y="3657600"/>
            <a:ext cx="512064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63238"/>
                </a:solidFill>
              </a:rPr>
              <a:t>The write-off totals 88% of the $61,000 budget and consists primarily of relatively small final bill balances rather than large individual delinquencies.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6400800" y="3657600"/>
            <a:ext cx="484632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63238"/>
                </a:solidFill>
              </a:rPr>
              <a:t>Staff indicates this is an annual audit requirement and does not terminate the District’s legal right to collect where remedies remain available.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822960" y="5230368"/>
            <a:ext cx="2103120" cy="338328"/>
          </a:xfrm>
          <a:prstGeom prst="rect">
            <a:avLst/>
          </a:prstGeom>
          <a:solidFill>
            <a:srgbClr val="2F6F73"/>
          </a:solidFill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Accounting treatment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3154680" y="5230368"/>
            <a:ext cx="2468880" cy="338328"/>
          </a:xfrm>
          <a:prstGeom prst="rect">
            <a:avLst/>
          </a:prstGeom>
          <a:solidFill>
            <a:srgbClr val="5E8C61"/>
          </a:solidFill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Collection rights preserved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5870448" y="5230368"/>
            <a:ext cx="2651760" cy="338328"/>
          </a:xfrm>
          <a:prstGeom prst="rect">
            <a:avLst/>
          </a:prstGeom>
          <a:solidFill>
            <a:srgbClr val="C68A2C"/>
          </a:solidFill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Board approval requested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8759952" y="5230368"/>
            <a:ext cx="2743200" cy="338328"/>
          </a:xfrm>
          <a:prstGeom prst="rect">
            <a:avLst/>
          </a:prstGeom>
          <a:solidFill>
            <a:srgbClr val="567EA6"/>
          </a:solidFill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FY 2025/26 budget impact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566928" y="64922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6706B"/>
                </a:solidFill>
              </a:rPr>
              <a:t>Agenda Item 7B • Bad Debt Write-Off • 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addebt_work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69" y="201168"/>
            <a:ext cx="1721781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41248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6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Year-over-year change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576072" y="1261872"/>
            <a:ext cx="1011882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6706B"/>
                </a:solidFill>
              </a:rPr>
              <a:t>The increase is driven by more accounts, while average write-off per account declined slightly.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10972800" cy="0"/>
          </a:xfrm>
          <a:prstGeom prst="line">
            <a:avLst/>
          </a:prstGeom>
          <a:noFill/>
          <a:ln w="1270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6" name="Chart 0"/>
          <p:cNvGraphicFramePr/>
          <p:nvPr/>
        </p:nvGraphicFramePr>
        <p:xfrm>
          <a:off x="777240" y="1874520"/>
          <a:ext cx="393192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1"/>
          <p:cNvGraphicFramePr/>
          <p:nvPr/>
        </p:nvGraphicFramePr>
        <p:xfrm>
          <a:off x="5257800" y="1874520"/>
          <a:ext cx="283464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Image 1" descr="/mnt/data/baddebt_work/yoy_tabl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8484" y="1790522"/>
            <a:ext cx="3325511" cy="133672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430768" y="3090672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66706B"/>
                </a:solidFill>
              </a:rPr>
              <a:t>Staff report table, page 18</a:t>
            </a:r>
            <a:endParaRPr lang="en-US" sz="1050" dirty="0"/>
          </a:p>
        </p:txBody>
      </p:sp>
      <p:sp>
        <p:nvSpPr>
          <p:cNvPr id="10" name="Text 4"/>
          <p:cNvSpPr/>
          <p:nvPr/>
        </p:nvSpPr>
        <p:spPr>
          <a:xfrm>
            <a:off x="868680" y="5010912"/>
            <a:ext cx="32461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+$8,182.50 (+17.9%) total write-off</a:t>
            </a:r>
            <a:endParaRPr lang="en-US" sz="1600" dirty="0"/>
          </a:p>
        </p:txBody>
      </p:sp>
      <p:sp>
        <p:nvSpPr>
          <p:cNvPr id="11" name="Text 5"/>
          <p:cNvSpPr/>
          <p:nvPr/>
        </p:nvSpPr>
        <p:spPr>
          <a:xfrm>
            <a:off x="5349240" y="5010912"/>
            <a:ext cx="2971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+32 accounts (+20.4%) included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8641080" y="3730752"/>
            <a:ext cx="2926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Average declined from $291.63 to $285.55</a:t>
            </a: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8613648" y="4334256"/>
            <a:ext cx="292608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Largest individual write-off declined from $5,504.33 to $3,088.23.</a:t>
            </a:r>
            <a:endParaRPr lang="en-US" sz="1600" dirty="0"/>
          </a:p>
        </p:txBody>
      </p:sp>
      <p:sp>
        <p:nvSpPr>
          <p:cNvPr id="14" name="Text 8"/>
          <p:cNvSpPr/>
          <p:nvPr/>
        </p:nvSpPr>
        <p:spPr>
          <a:xfrm>
            <a:off x="566928" y="64922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6706B"/>
                </a:solidFill>
              </a:rPr>
              <a:t>Agenda Item 7B • Bad Debt Write-Off • 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addebt_work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69" y="201168"/>
            <a:ext cx="1721781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41248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6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Deposit status: risk signal is working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576072" y="1261872"/>
            <a:ext cx="10488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6706B"/>
                </a:solidFill>
              </a:rPr>
              <a:t>Customers required to provide deposits are a minority of accounts but nearly half of write-off dollars.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10972800" cy="0"/>
          </a:xfrm>
          <a:prstGeom prst="line">
            <a:avLst/>
          </a:prstGeom>
          <a:noFill/>
          <a:ln w="1270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6" name="Chart 0"/>
          <p:cNvGraphicFramePr/>
          <p:nvPr>
            <p:extLst>
              <p:ext uri="{D42A27DB-BD31-4B8C-83A1-F6EECF244321}">
                <p14:modId xmlns:p14="http://schemas.microsoft.com/office/powerpoint/2010/main" val="1344082214"/>
              </p:ext>
            </p:extLst>
          </p:nvPr>
        </p:nvGraphicFramePr>
        <p:xfrm>
          <a:off x="777239" y="1828800"/>
          <a:ext cx="3203089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1"/>
          <p:cNvGraphicFramePr/>
          <p:nvPr>
            <p:extLst>
              <p:ext uri="{D42A27DB-BD31-4B8C-83A1-F6EECF244321}">
                <p14:modId xmlns:p14="http://schemas.microsoft.com/office/powerpoint/2010/main" val="2075042451"/>
              </p:ext>
            </p:extLst>
          </p:nvPr>
        </p:nvGraphicFramePr>
        <p:xfrm>
          <a:off x="3870961" y="1892809"/>
          <a:ext cx="3289151" cy="3384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 3"/>
          <p:cNvSpPr/>
          <p:nvPr/>
        </p:nvSpPr>
        <p:spPr>
          <a:xfrm>
            <a:off x="1280159" y="5285232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63238"/>
                </a:solidFill>
              </a:rPr>
              <a:t>Share of accounts</a:t>
            </a:r>
            <a:endParaRPr lang="en-US" sz="1250" dirty="0"/>
          </a:p>
        </p:txBody>
      </p:sp>
      <p:sp>
        <p:nvSpPr>
          <p:cNvPr id="9" name="Text 4"/>
          <p:cNvSpPr/>
          <p:nvPr/>
        </p:nvSpPr>
        <p:spPr>
          <a:xfrm>
            <a:off x="4892040" y="5232818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63238"/>
                </a:solidFill>
              </a:rPr>
              <a:t>Share of dollars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7764858" y="186997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B75D4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$485.52</a:t>
            </a:r>
            <a:endParaRPr lang="en-US" sz="2500" dirty="0"/>
          </a:p>
        </p:txBody>
      </p:sp>
      <p:sp>
        <p:nvSpPr>
          <p:cNvPr id="11" name="Text 6"/>
          <p:cNvSpPr/>
          <p:nvPr/>
        </p:nvSpPr>
        <p:spPr>
          <a:xfrm>
            <a:off x="7915093" y="2162578"/>
            <a:ext cx="3289151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63238"/>
                </a:solidFill>
              </a:rPr>
              <a:t>Avg. per account when a deposit was required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7915093" y="2726903"/>
            <a:ext cx="3434185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Deposit-required customers account for 28.0% of accounts and 47.7% of dollars.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7882099" y="3376151"/>
            <a:ext cx="35001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This supports the effectiveness of the District’s risk-based deposit program in identifying higher-risk customers.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7678270" y="5776414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66706B"/>
                </a:solidFill>
              </a:rPr>
              <a:t>Deposit status table, page 18</a:t>
            </a:r>
            <a:endParaRPr lang="en-US" sz="750" dirty="0"/>
          </a:p>
        </p:txBody>
      </p:sp>
      <p:sp>
        <p:nvSpPr>
          <p:cNvPr id="16" name="Text 10"/>
          <p:cNvSpPr/>
          <p:nvPr/>
        </p:nvSpPr>
        <p:spPr>
          <a:xfrm>
            <a:off x="566928" y="64922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6706B"/>
                </a:solidFill>
              </a:rPr>
              <a:t>Agenda Item 7B • Bad Debt Write-Off • 4</a:t>
            </a:r>
            <a:endParaRPr lang="en-US" sz="8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11A3F9B-7685-45C0-D4C8-F0852617C7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3347" y="4443396"/>
            <a:ext cx="4767889" cy="13010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addebt_work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69" y="201168"/>
            <a:ext cx="1721781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41248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6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Customer type: most dollars come from closed accounts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576072" y="1261872"/>
            <a:ext cx="103307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6706B"/>
                </a:solidFill>
              </a:rPr>
              <a:t>Prior owners and tenants create the highest remaining exposure after service termination.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10972800" cy="0"/>
          </a:xfrm>
          <a:prstGeom prst="line">
            <a:avLst/>
          </a:prstGeom>
          <a:noFill/>
          <a:ln w="1270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6" name="Chart 0"/>
          <p:cNvGraphicFramePr/>
          <p:nvPr/>
        </p:nvGraphicFramePr>
        <p:xfrm>
          <a:off x="822960" y="1828800"/>
          <a:ext cx="466344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 3"/>
          <p:cNvSpPr/>
          <p:nvPr/>
        </p:nvSpPr>
        <p:spPr>
          <a:xfrm>
            <a:off x="6035040" y="1920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F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65.6%</a:t>
            </a:r>
            <a:endParaRPr lang="en-US" sz="2500" dirty="0"/>
          </a:p>
        </p:txBody>
      </p:sp>
      <p:sp>
        <p:nvSpPr>
          <p:cNvPr id="8" name="Text 4"/>
          <p:cNvSpPr/>
          <p:nvPr/>
        </p:nvSpPr>
        <p:spPr>
          <a:xfrm>
            <a:off x="6035040" y="2304288"/>
            <a:ext cx="2395728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of write-off dollars from previous owners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8869680" y="1920240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C68A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29.6%</a:t>
            </a:r>
            <a:endParaRPr lang="en-US" sz="2500" dirty="0"/>
          </a:p>
        </p:txBody>
      </p:sp>
      <p:sp>
        <p:nvSpPr>
          <p:cNvPr id="10" name="Text 6"/>
          <p:cNvSpPr/>
          <p:nvPr/>
        </p:nvSpPr>
        <p:spPr>
          <a:xfrm>
            <a:off x="8869680" y="2208984"/>
            <a:ext cx="309293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from tenant accounts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6035040" y="3063240"/>
            <a:ext cx="52578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Current property owners account for 30.2% of accounts but only 4.8% of dollars, indicating property liens and other tools are limiting losses where long-term remedies are available.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6035040" y="4480560"/>
            <a:ext cx="525780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Greatest exposure: unpaid final bills after customers terminate service before balances reach the internal lien threshold.</a:t>
            </a:r>
            <a:endParaRPr lang="en-US" sz="1600" dirty="0"/>
          </a:p>
        </p:txBody>
      </p:sp>
      <p:pic>
        <p:nvPicPr>
          <p:cNvPr id="13" name="Image 1" descr="/mnt/data/baddebt_work/cust_type_tab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1194" y="5160236"/>
            <a:ext cx="4567691" cy="145912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86106" y="65477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66706B"/>
                </a:solidFill>
              </a:rPr>
              <a:t>Customer type table, page 19</a:t>
            </a:r>
            <a:endParaRPr lang="en-US" sz="750" dirty="0"/>
          </a:p>
        </p:txBody>
      </p:sp>
      <p:sp>
        <p:nvSpPr>
          <p:cNvPr id="15" name="Text 10"/>
          <p:cNvSpPr/>
          <p:nvPr/>
        </p:nvSpPr>
        <p:spPr>
          <a:xfrm>
            <a:off x="566928" y="64922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6706B"/>
                </a:solidFill>
              </a:rPr>
              <a:t>Agenda Item 7B • Bad Debt Write-Off • 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addebt_work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69" y="201168"/>
            <a:ext cx="1721781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41248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6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Collection work completed before write-off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576071" y="1261872"/>
            <a:ext cx="919009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6706B"/>
                </a:solidFill>
              </a:rPr>
              <a:t>Accounts went through extensive collection activity before recommendation.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10972800" cy="0"/>
          </a:xfrm>
          <a:prstGeom prst="line">
            <a:avLst/>
          </a:prstGeom>
          <a:noFill/>
          <a:ln w="1270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68680" y="1874520"/>
            <a:ext cx="384048" cy="384048"/>
          </a:xfrm>
          <a:prstGeom prst="rect">
            <a:avLst/>
          </a:prstGeom>
          <a:solidFill>
            <a:srgbClr val="2F6F7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417320" y="191109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Final bill / billing notices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68680" y="2587752"/>
            <a:ext cx="384048" cy="384048"/>
          </a:xfrm>
          <a:prstGeom prst="rect">
            <a:avLst/>
          </a:prstGeom>
          <a:solidFill>
            <a:srgbClr val="2F6F7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417320" y="2624328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Intent-to-file lien notices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68680" y="3300984"/>
            <a:ext cx="384048" cy="384048"/>
          </a:xfrm>
          <a:prstGeom prst="rect">
            <a:avLst/>
          </a:prstGeom>
          <a:solidFill>
            <a:srgbClr val="2F6F7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3337560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Transferred balances and deposits where available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68680" y="4014216"/>
            <a:ext cx="384048" cy="384048"/>
          </a:xfrm>
          <a:prstGeom prst="rect">
            <a:avLst/>
          </a:prstGeom>
          <a:solidFill>
            <a:srgbClr val="2F6F7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417320" y="4050792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Owner application for tenant water service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868680" y="4727448"/>
            <a:ext cx="384048" cy="384048"/>
          </a:xfrm>
          <a:prstGeom prst="rect">
            <a:avLst/>
          </a:prstGeom>
          <a:solidFill>
            <a:srgbClr val="2F6F7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5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4764024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Property liens and tax sale monitoring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812280" y="1920240"/>
            <a:ext cx="4251960" cy="0"/>
          </a:xfrm>
          <a:prstGeom prst="line">
            <a:avLst/>
          </a:prstGeom>
          <a:noFill/>
          <a:ln w="2540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903720" y="224028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F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$149,999+</a:t>
            </a:r>
            <a:endParaRPr lang="en-US" sz="2500" dirty="0"/>
          </a:p>
        </p:txBody>
      </p:sp>
      <p:sp>
        <p:nvSpPr>
          <p:cNvPr id="18" name="Text 15"/>
          <p:cNvSpPr/>
          <p:nvPr/>
        </p:nvSpPr>
        <p:spPr>
          <a:xfrm>
            <a:off x="6903720" y="2697480"/>
            <a:ext cx="3291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Liens receivable as of 06/30/26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903720" y="3611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C68A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</a:t>
            </a:r>
            <a:endParaRPr lang="en-US" sz="2500" dirty="0"/>
          </a:p>
        </p:txBody>
      </p:sp>
      <p:sp>
        <p:nvSpPr>
          <p:cNvPr id="20" name="Text 17"/>
          <p:cNvSpPr/>
          <p:nvPr/>
        </p:nvSpPr>
        <p:spPr>
          <a:xfrm>
            <a:off x="6903720" y="4069080"/>
            <a:ext cx="37947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Liens / lien-related balances paid this year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903720" y="48006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5E8C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$16,515</a:t>
            </a:r>
            <a:endParaRPr lang="en-US" sz="2500" dirty="0"/>
          </a:p>
        </p:txBody>
      </p:sp>
      <p:sp>
        <p:nvSpPr>
          <p:cNvPr id="22" name="Text 19"/>
          <p:cNvSpPr/>
          <p:nvPr/>
        </p:nvSpPr>
        <p:spPr>
          <a:xfrm>
            <a:off x="6903720" y="5257800"/>
            <a:ext cx="32004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Approximate payments received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1060704" y="5779008"/>
            <a:ext cx="8271832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Note: Lien payments slowed compared with some prior years, likely reflecting slower housing turnover, where liens are often enforced.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566928" y="64922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6706B"/>
                </a:solidFill>
              </a:rPr>
              <a:t>Agenda Item 7B • Bad Debt Write-Off • 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addebt_work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69" y="201168"/>
            <a:ext cx="1721781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41248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6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Overall assessment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576072" y="1261872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6706B"/>
                </a:solidFill>
              </a:rPr>
              <a:t>Write-offs are primarily driven by final bill balances after service termination.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10972800" cy="0"/>
          </a:xfrm>
          <a:prstGeom prst="line">
            <a:avLst/>
          </a:prstGeom>
          <a:noFill/>
          <a:ln w="1270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1" descr="/mnt/data/baddebt_work/history_tab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137" y="1748673"/>
            <a:ext cx="6174486" cy="10149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7240" y="283464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66706B"/>
                </a:solidFill>
              </a:rPr>
              <a:t>Historical comparison table, page 20</a:t>
            </a:r>
            <a:endParaRPr lang="en-US" sz="75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822960" y="3246120"/>
          <a:ext cx="539496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 4"/>
          <p:cNvSpPr/>
          <p:nvPr/>
        </p:nvSpPr>
        <p:spPr>
          <a:xfrm>
            <a:off x="6720840" y="1920240"/>
            <a:ext cx="18288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F6F73"/>
                </a:solidFill>
              </a:rPr>
              <a:t>Key driver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6720840" y="2331720"/>
            <a:ext cx="4480560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Unpaid final bills after customers terminate service, especially before balances reach the internal lien threshold.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6720840" y="3611880"/>
            <a:ext cx="310896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E8C61"/>
                </a:solidFill>
              </a:rPr>
              <a:t>What appears to be working</a:t>
            </a:r>
            <a:endParaRPr lang="en-US" dirty="0"/>
          </a:p>
        </p:txBody>
      </p:sp>
      <p:sp>
        <p:nvSpPr>
          <p:cNvPr id="12" name="Text 7"/>
          <p:cNvSpPr/>
          <p:nvPr/>
        </p:nvSpPr>
        <p:spPr>
          <a:xfrm>
            <a:off x="6720840" y="402336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Current owner balances remain low because property liens and other collection tools preserve recovery opportunities.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6720840" y="5285232"/>
            <a:ext cx="18288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68A2C"/>
                </a:solidFill>
              </a:rPr>
              <a:t>Opportunity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6720840" y="5650992"/>
            <a:ext cx="44348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Continue final bill notifications and proactive collection outreach to reduce future write-offs.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566928" y="64922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6706B"/>
                </a:solidFill>
              </a:rPr>
              <a:t>Agenda Item 7B • Bad Debt Write-Off • 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addebt_work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69" y="201168"/>
            <a:ext cx="1721781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41248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6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Recommended Board action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576071" y="1261872"/>
            <a:ext cx="975570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6706B"/>
                </a:solidFill>
              </a:rPr>
              <a:t>Approve the audit-required write-off and preserve ongoing collection remedies where available.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10972800" cy="0"/>
          </a:xfrm>
          <a:prstGeom prst="line">
            <a:avLst/>
          </a:prstGeom>
          <a:noFill/>
          <a:ln w="1270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14400" y="1920240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6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Approve the 2025/26 Bad Debt Write-Off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914400" y="2633472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F6F73"/>
                </a:solidFill>
              </a:rPr>
              <a:t>Amount: $53,968.56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14400" y="3310128"/>
            <a:ext cx="548640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Fiscal impact: bad debt expense recorded for FY 2025/26, equal to 88% of the $61,000 budget.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14400" y="4343400"/>
            <a:ext cx="566928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</a:rPr>
              <a:t>Accounting treatment only; does not necessarily terminate the District’s right to collect if collection remedies remain available.</a:t>
            </a:r>
            <a:endParaRPr lang="en-US" sz="1600" dirty="0"/>
          </a:p>
        </p:txBody>
      </p:sp>
      <p:graphicFrame>
        <p:nvGraphicFramePr>
          <p:cNvPr id="10" name="Chart 0"/>
          <p:cNvGraphicFramePr/>
          <p:nvPr/>
        </p:nvGraphicFramePr>
        <p:xfrm>
          <a:off x="7543800" y="1874520"/>
          <a:ext cx="347472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 7"/>
          <p:cNvSpPr/>
          <p:nvPr/>
        </p:nvSpPr>
        <p:spPr>
          <a:xfrm>
            <a:off x="8366760" y="525780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63238"/>
                </a:solidFill>
              </a:rPr>
              <a:t>88% of budget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914400" y="5623560"/>
            <a:ext cx="1417320" cy="338328"/>
          </a:xfrm>
          <a:prstGeom prst="rect">
            <a:avLst/>
          </a:prstGeom>
          <a:solidFill>
            <a:srgbClr val="2F6F73"/>
          </a:solidFill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Approve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2606040" y="5623560"/>
            <a:ext cx="1874520" cy="338328"/>
          </a:xfrm>
          <a:prstGeom prst="rect">
            <a:avLst/>
          </a:prstGeom>
          <a:solidFill>
            <a:srgbClr val="567EA6"/>
          </a:solidFill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Record expense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4754880" y="5623560"/>
            <a:ext cx="2834640" cy="338328"/>
          </a:xfrm>
          <a:prstGeom prst="rect">
            <a:avLst/>
          </a:prstGeom>
          <a:solidFill>
            <a:srgbClr val="5E8C61"/>
          </a:solidFill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Continue remedies as available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566928" y="64922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6706B"/>
                </a:solidFill>
              </a:rPr>
              <a:t>Agenda Item 7B • Bad Debt Write-Off • 8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1156</Words>
  <Application>Microsoft Office PowerPoint</Application>
  <PresentationFormat>Widescreen</PresentationFormat>
  <Paragraphs>115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Joshua Basin Water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JBWD Bad Debt Write-Off Slideshow</dc:title>
  <dc:subject>2025/26 Bad Debt Write-Off</dc:subject>
  <dc:creator>OpenAI</dc:creator>
  <cp:lastModifiedBy>Anne Roman</cp:lastModifiedBy>
  <cp:revision>5</cp:revision>
  <dcterms:created xsi:type="dcterms:W3CDTF">2026-08-17T16:57:54Z</dcterms:created>
  <dcterms:modified xsi:type="dcterms:W3CDTF">2026-08-17T17:37:05Z</dcterms:modified>
</cp:coreProperties>
</file>