
<file path=[Content_Types].xml><?xml version="1.0" encoding="utf-8"?>
<Types xmlns="http://schemas.openxmlformats.org/package/2006/content-types">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74" r:id="rId4"/>
    <p:sldId id="268" r:id="rId5"/>
    <p:sldId id="275" r:id="rId6"/>
    <p:sldId id="276" r:id="rId7"/>
    <p:sldId id="264" r:id="rId8"/>
    <p:sldId id="265" r:id="rId9"/>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915F4FA-DA8B-4A8B-BBD8-934B6C2982DF}">
          <p14:sldIdLst>
            <p14:sldId id="256"/>
            <p14:sldId id="260"/>
            <p14:sldId id="274"/>
            <p14:sldId id="268"/>
            <p14:sldId id="275"/>
            <p14:sldId id="276"/>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1" d="100"/>
          <a:sy n="111" d="100"/>
        </p:scale>
        <p:origin x="58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3A291F98-569B-4916-A935-CB2CB0570164}" type="datetimeFigureOut">
              <a:rPr lang="en-US" smtClean="0"/>
              <a:t>9/8/2026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351009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291F98-569B-4916-A935-CB2CB057016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2946143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291F98-569B-4916-A935-CB2CB057016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1614886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291F98-569B-4916-A935-CB2CB057016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3750308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291F98-569B-4916-A935-CB2CB0570164}"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1713102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291F98-569B-4916-A935-CB2CB0570164}"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1748390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291F98-569B-4916-A935-CB2CB0570164}" type="datetimeFigureOut">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1154687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291F98-569B-4916-A935-CB2CB057016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187399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291F98-569B-4916-A935-CB2CB057016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4056671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291F98-569B-4916-A935-CB2CB057016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2163753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291F98-569B-4916-A935-CB2CB057016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3580045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291F98-569B-4916-A935-CB2CB057016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1C4F3-FC20-49DE-8E32-F545EFF54875}"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54323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291F98-569B-4916-A935-CB2CB057016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1332223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A291F98-569B-4916-A935-CB2CB0570164}"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1238651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A291F98-569B-4916-A935-CB2CB0570164}"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152994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291F98-569B-4916-A935-CB2CB057016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3773779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291F98-569B-4916-A935-CB2CB057016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1C4F3-FC20-49DE-8E32-F545EFF54875}" type="slidenum">
              <a:rPr lang="en-US" smtClean="0"/>
              <a:t>‹#›</a:t>
            </a:fld>
            <a:endParaRPr lang="en-US"/>
          </a:p>
        </p:txBody>
      </p:sp>
    </p:spTree>
    <p:extLst>
      <p:ext uri="{BB962C8B-B14F-4D97-AF65-F5344CB8AC3E}">
        <p14:creationId xmlns:p14="http://schemas.microsoft.com/office/powerpoint/2010/main" val="929976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A291F98-569B-4916-A935-CB2CB0570164}" type="datetimeFigureOut">
              <a:rPr lang="en-US" smtClean="0"/>
              <a:t>9/8/2026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F61C4F3-FC20-49DE-8E32-F545EFF54875}" type="slidenum">
              <a:rPr lang="en-US" smtClean="0"/>
              <a:t>‹#›</a:t>
            </a:fld>
            <a:endParaRPr lang="en-US"/>
          </a:p>
        </p:txBody>
      </p:sp>
    </p:spTree>
    <p:extLst>
      <p:ext uri="{BB962C8B-B14F-4D97-AF65-F5344CB8AC3E}">
        <p14:creationId xmlns:p14="http://schemas.microsoft.com/office/powerpoint/2010/main" val="310188566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jp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hyperlink" Target="https://creativecommons.org/licenses/by-nc-sa/3.0/" TargetMode="External"/><Relationship Id="rId4" Type="http://schemas.openxmlformats.org/officeDocument/2006/relationships/hyperlink" Target="https://butismileanyway.wordpress.com/2015/03/27/thank-yo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7A5B5-4CF8-6B87-C40A-7190A9E7884C}"/>
              </a:ext>
            </a:extLst>
          </p:cNvPr>
          <p:cNvSpPr>
            <a:spLocks noGrp="1"/>
          </p:cNvSpPr>
          <p:nvPr>
            <p:ph type="ctrTitle"/>
          </p:nvPr>
        </p:nvSpPr>
        <p:spPr>
          <a:xfrm>
            <a:off x="1798786" y="4434991"/>
            <a:ext cx="8791575" cy="1301673"/>
          </a:xfrm>
        </p:spPr>
        <p:txBody>
          <a:bodyPr>
            <a:normAutofit/>
          </a:bodyPr>
          <a:lstStyle/>
          <a:p>
            <a:r>
              <a:rPr lang="en-US" sz="4400" dirty="0"/>
              <a:t>Customer support staff report.</a:t>
            </a:r>
            <a:br>
              <a:rPr lang="en-US" sz="4400" dirty="0"/>
            </a:br>
            <a:r>
              <a:rPr lang="en-US" sz="4400" dirty="0" err="1"/>
              <a:t>january</a:t>
            </a:r>
            <a:r>
              <a:rPr lang="en-US" sz="4400" dirty="0"/>
              <a:t> – June 2026. </a:t>
            </a:r>
          </a:p>
        </p:txBody>
      </p:sp>
      <p:sp>
        <p:nvSpPr>
          <p:cNvPr id="3" name="Subtitle 2">
            <a:extLst>
              <a:ext uri="{FF2B5EF4-FFF2-40B4-BE49-F238E27FC236}">
                <a16:creationId xmlns:a16="http://schemas.microsoft.com/office/drawing/2014/main" id="{1A01570E-6964-5260-8D90-A84F0ACBFD52}"/>
              </a:ext>
            </a:extLst>
          </p:cNvPr>
          <p:cNvSpPr>
            <a:spLocks noGrp="1"/>
          </p:cNvSpPr>
          <p:nvPr>
            <p:ph type="subTitle" idx="1"/>
          </p:nvPr>
        </p:nvSpPr>
        <p:spPr>
          <a:xfrm>
            <a:off x="3265277" y="5736664"/>
            <a:ext cx="8791575" cy="865991"/>
          </a:xfrm>
        </p:spPr>
        <p:txBody>
          <a:bodyPr>
            <a:normAutofit/>
          </a:bodyPr>
          <a:lstStyle/>
          <a:p>
            <a:pPr>
              <a:lnSpc>
                <a:spcPct val="110000"/>
              </a:lnSpc>
            </a:pPr>
            <a:r>
              <a:rPr lang="en-US" sz="1900" dirty="0"/>
              <a:t>David shook</a:t>
            </a:r>
          </a:p>
          <a:p>
            <a:pPr>
              <a:lnSpc>
                <a:spcPct val="110000"/>
              </a:lnSpc>
            </a:pPr>
            <a:r>
              <a:rPr lang="en-US" sz="1900" dirty="0"/>
              <a:t>Director of administration</a:t>
            </a:r>
          </a:p>
        </p:txBody>
      </p:sp>
      <p:pic>
        <p:nvPicPr>
          <p:cNvPr id="7" name="Picture 6" descr="A blue text on a black background&#10;&#10;Description automatically generated">
            <a:extLst>
              <a:ext uri="{FF2B5EF4-FFF2-40B4-BE49-F238E27FC236}">
                <a16:creationId xmlns:a16="http://schemas.microsoft.com/office/drawing/2014/main" id="{0441C9A5-B470-FD4F-7DDC-8E96D62BD8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6424" y="1203236"/>
            <a:ext cx="8791575" cy="2703412"/>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277611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0" tmFilter="0, 0; .2, .5; .8, .5; 1, 0"/>
                                        <p:tgtEl>
                                          <p:spTgt spid="7"/>
                                        </p:tgtEl>
                                      </p:cBhvr>
                                    </p:animEffect>
                                    <p:animScale>
                                      <p:cBhvr>
                                        <p:cTn id="7" dur="250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204" name="Group 203">
            <a:extLst>
              <a:ext uri="{FF2B5EF4-FFF2-40B4-BE49-F238E27FC236}">
                <a16:creationId xmlns:a16="http://schemas.microsoft.com/office/drawing/2014/main" id="{74872A0B-8668-4500-9509-EAA581B26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205" name="Rectangle 204">
              <a:extLst>
                <a:ext uri="{FF2B5EF4-FFF2-40B4-BE49-F238E27FC236}">
                  <a16:creationId xmlns:a16="http://schemas.microsoft.com/office/drawing/2014/main" id="{8B504305-5526-408E-85F7-F0BA7E527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6" name="Picture 2">
              <a:extLst>
                <a:ext uri="{FF2B5EF4-FFF2-40B4-BE49-F238E27FC236}">
                  <a16:creationId xmlns:a16="http://schemas.microsoft.com/office/drawing/2014/main" id="{5827CE64-2533-45A6-9A39-7D5052E5CEE0}"/>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7464E875-F61E-F3E4-8E05-A84FCD549745}"/>
              </a:ext>
            </a:extLst>
          </p:cNvPr>
          <p:cNvSpPr>
            <a:spLocks noGrp="1"/>
          </p:cNvSpPr>
          <p:nvPr>
            <p:ph type="title"/>
          </p:nvPr>
        </p:nvSpPr>
        <p:spPr>
          <a:xfrm>
            <a:off x="6448425" y="618518"/>
            <a:ext cx="4598985" cy="1478570"/>
          </a:xfrm>
        </p:spPr>
        <p:txBody>
          <a:bodyPr>
            <a:normAutofit/>
          </a:bodyPr>
          <a:lstStyle/>
          <a:p>
            <a:r>
              <a:rPr lang="en-US" sz="2800"/>
              <a:t>Phone calls remain the top communication method with customers. </a:t>
            </a:r>
          </a:p>
        </p:txBody>
      </p:sp>
      <p:pic>
        <p:nvPicPr>
          <p:cNvPr id="6" name="Picture 5" descr="Two telephones communicating">
            <a:extLst>
              <a:ext uri="{FF2B5EF4-FFF2-40B4-BE49-F238E27FC236}">
                <a16:creationId xmlns:a16="http://schemas.microsoft.com/office/drawing/2014/main" id="{0E4FEA4D-D24F-E0A1-C5DB-62AE38EBE626}"/>
              </a:ext>
            </a:extLst>
          </p:cNvPr>
          <p:cNvPicPr>
            <a:picLocks noChangeAspect="1"/>
          </p:cNvPicPr>
          <p:nvPr/>
        </p:nvPicPr>
        <p:blipFill>
          <a:blip r:embed="rId4">
            <a:extLst>
              <a:ext uri="{28A0092B-C50C-407E-A947-70E740481C1C}">
                <a14:useLocalDpi xmlns:a14="http://schemas.microsoft.com/office/drawing/2010/main" val="0"/>
              </a:ext>
            </a:extLst>
          </a:blip>
          <a:srcRect l="15312" r="17960"/>
          <a:stretch>
            <a:fillRect/>
          </a:stretch>
        </p:blipFill>
        <p:spPr>
          <a:xfrm>
            <a:off x="-5597" y="10"/>
            <a:ext cx="6101597" cy="6857990"/>
          </a:xfrm>
          <a:prstGeom prst="rect">
            <a:avLst/>
          </a:prstGeom>
        </p:spPr>
      </p:pic>
      <p:grpSp>
        <p:nvGrpSpPr>
          <p:cNvPr id="208" name="Group 207">
            <a:extLst>
              <a:ext uri="{FF2B5EF4-FFF2-40B4-BE49-F238E27FC236}">
                <a16:creationId xmlns:a16="http://schemas.microsoft.com/office/drawing/2014/main" id="{240590EE-5428-41AA-95B2-96FCC1CE67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209" name="Rectangle 208">
              <a:extLst>
                <a:ext uri="{FF2B5EF4-FFF2-40B4-BE49-F238E27FC236}">
                  <a16:creationId xmlns:a16="http://schemas.microsoft.com/office/drawing/2014/main" id="{494DCC55-99C6-45CF-B357-E3848C80934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210" name="Freeform 6">
              <a:extLst>
                <a:ext uri="{FF2B5EF4-FFF2-40B4-BE49-F238E27FC236}">
                  <a16:creationId xmlns:a16="http://schemas.microsoft.com/office/drawing/2014/main" id="{63D64E32-FF0C-4665-B9D8-D1ECAAE5BA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1" name="Freeform 7">
              <a:extLst>
                <a:ext uri="{FF2B5EF4-FFF2-40B4-BE49-F238E27FC236}">
                  <a16:creationId xmlns:a16="http://schemas.microsoft.com/office/drawing/2014/main" id="{3675001D-3840-4589-8190-505A7F52F0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2" name="Rectangle 211">
              <a:extLst>
                <a:ext uri="{FF2B5EF4-FFF2-40B4-BE49-F238E27FC236}">
                  <a16:creationId xmlns:a16="http://schemas.microsoft.com/office/drawing/2014/main" id="{19E34E87-395F-4023-A80E-D1CBAAEBD9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213" name="Freeform 9">
              <a:extLst>
                <a:ext uri="{FF2B5EF4-FFF2-40B4-BE49-F238E27FC236}">
                  <a16:creationId xmlns:a16="http://schemas.microsoft.com/office/drawing/2014/main" id="{6FB1B38F-1B92-41C3-AA1D-6D6440FB0D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4" name="Freeform 10">
              <a:extLst>
                <a:ext uri="{FF2B5EF4-FFF2-40B4-BE49-F238E27FC236}">
                  <a16:creationId xmlns:a16="http://schemas.microsoft.com/office/drawing/2014/main" id="{02FBE453-FBD2-4348-8DDA-4A023444E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5" name="Freeform 11">
              <a:extLst>
                <a:ext uri="{FF2B5EF4-FFF2-40B4-BE49-F238E27FC236}">
                  <a16:creationId xmlns:a16="http://schemas.microsoft.com/office/drawing/2014/main" id="{60D719E8-BF78-4F42-B9D1-7F5E02A36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6" name="Freeform 12">
              <a:extLst>
                <a:ext uri="{FF2B5EF4-FFF2-40B4-BE49-F238E27FC236}">
                  <a16:creationId xmlns:a16="http://schemas.microsoft.com/office/drawing/2014/main" id="{5EC70737-9C19-4CF5-84DA-B22A960D53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7" name="Freeform 13">
              <a:extLst>
                <a:ext uri="{FF2B5EF4-FFF2-40B4-BE49-F238E27FC236}">
                  <a16:creationId xmlns:a16="http://schemas.microsoft.com/office/drawing/2014/main" id="{88FD042E-E56E-4360-9620-F811AB9A33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8" name="Freeform 14">
              <a:extLst>
                <a:ext uri="{FF2B5EF4-FFF2-40B4-BE49-F238E27FC236}">
                  <a16:creationId xmlns:a16="http://schemas.microsoft.com/office/drawing/2014/main" id="{18F15D2B-0812-46F6-B0F4-6A6714B5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9" name="Freeform 15">
              <a:extLst>
                <a:ext uri="{FF2B5EF4-FFF2-40B4-BE49-F238E27FC236}">
                  <a16:creationId xmlns:a16="http://schemas.microsoft.com/office/drawing/2014/main" id="{0C2F2A50-98DD-4F92-BDFE-B72E235766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0" name="Freeform 16">
              <a:extLst>
                <a:ext uri="{FF2B5EF4-FFF2-40B4-BE49-F238E27FC236}">
                  <a16:creationId xmlns:a16="http://schemas.microsoft.com/office/drawing/2014/main" id="{473541D9-6DAE-4718-97D4-8952F4E7CC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1" name="Freeform 17">
              <a:extLst>
                <a:ext uri="{FF2B5EF4-FFF2-40B4-BE49-F238E27FC236}">
                  <a16:creationId xmlns:a16="http://schemas.microsoft.com/office/drawing/2014/main" id="{3A56C5E9-011C-44D2-AF94-3BF5420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2" name="Freeform 18">
              <a:extLst>
                <a:ext uri="{FF2B5EF4-FFF2-40B4-BE49-F238E27FC236}">
                  <a16:creationId xmlns:a16="http://schemas.microsoft.com/office/drawing/2014/main" id="{CD279E0E-1CD5-4F41-96A5-3A09707E81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3" name="Freeform 19">
              <a:extLst>
                <a:ext uri="{FF2B5EF4-FFF2-40B4-BE49-F238E27FC236}">
                  <a16:creationId xmlns:a16="http://schemas.microsoft.com/office/drawing/2014/main" id="{F5A6F094-9E54-4985-8738-D2067A4F0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4" name="Freeform 20">
              <a:extLst>
                <a:ext uri="{FF2B5EF4-FFF2-40B4-BE49-F238E27FC236}">
                  <a16:creationId xmlns:a16="http://schemas.microsoft.com/office/drawing/2014/main" id="{99D51F59-FA93-490E-B9CF-97BB63747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5" name="Freeform 21">
              <a:extLst>
                <a:ext uri="{FF2B5EF4-FFF2-40B4-BE49-F238E27FC236}">
                  <a16:creationId xmlns:a16="http://schemas.microsoft.com/office/drawing/2014/main" id="{3CD83DC6-F4A0-4A4D-AAC3-83983F960D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6" name="Freeform 22">
              <a:extLst>
                <a:ext uri="{FF2B5EF4-FFF2-40B4-BE49-F238E27FC236}">
                  <a16:creationId xmlns:a16="http://schemas.microsoft.com/office/drawing/2014/main" id="{6E9B4028-C74F-4631-8312-68B30E6E6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7" name="Freeform 23">
              <a:extLst>
                <a:ext uri="{FF2B5EF4-FFF2-40B4-BE49-F238E27FC236}">
                  <a16:creationId xmlns:a16="http://schemas.microsoft.com/office/drawing/2014/main" id="{1E3337C9-1DDE-4E2E-8519-7D2C23C95F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8" name="Freeform 24">
              <a:extLst>
                <a:ext uri="{FF2B5EF4-FFF2-40B4-BE49-F238E27FC236}">
                  <a16:creationId xmlns:a16="http://schemas.microsoft.com/office/drawing/2014/main" id="{754A526E-6EC0-458A-9C4C-008F6749CD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9" name="Freeform 25">
              <a:extLst>
                <a:ext uri="{FF2B5EF4-FFF2-40B4-BE49-F238E27FC236}">
                  <a16:creationId xmlns:a16="http://schemas.microsoft.com/office/drawing/2014/main" id="{6A3DA723-7448-48CF-8BD2-FED2D4FED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0" name="Freeform 26">
              <a:extLst>
                <a:ext uri="{FF2B5EF4-FFF2-40B4-BE49-F238E27FC236}">
                  <a16:creationId xmlns:a16="http://schemas.microsoft.com/office/drawing/2014/main" id="{9B506EC1-D8A8-4532-B78B-A236567EE0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1" name="Freeform 27">
              <a:extLst>
                <a:ext uri="{FF2B5EF4-FFF2-40B4-BE49-F238E27FC236}">
                  <a16:creationId xmlns:a16="http://schemas.microsoft.com/office/drawing/2014/main" id="{AA9DFB36-74F4-4977-ABC5-3257EDA33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2" name="Freeform 28">
              <a:extLst>
                <a:ext uri="{FF2B5EF4-FFF2-40B4-BE49-F238E27FC236}">
                  <a16:creationId xmlns:a16="http://schemas.microsoft.com/office/drawing/2014/main" id="{966A7FBA-BB79-4AF0-90C2-5F2BC9F2D1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3" name="Freeform 29">
              <a:extLst>
                <a:ext uri="{FF2B5EF4-FFF2-40B4-BE49-F238E27FC236}">
                  <a16:creationId xmlns:a16="http://schemas.microsoft.com/office/drawing/2014/main" id="{23BB8A47-FF1B-44E5-8D93-7ADF37F1D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4" name="Freeform 30">
              <a:extLst>
                <a:ext uri="{FF2B5EF4-FFF2-40B4-BE49-F238E27FC236}">
                  <a16:creationId xmlns:a16="http://schemas.microsoft.com/office/drawing/2014/main" id="{E463E1B7-7BED-4425-95B7-F6F75F8733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5" name="Freeform 31">
              <a:extLst>
                <a:ext uri="{FF2B5EF4-FFF2-40B4-BE49-F238E27FC236}">
                  <a16:creationId xmlns:a16="http://schemas.microsoft.com/office/drawing/2014/main" id="{749D0675-4397-4610-9807-2F7C1CC94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6" name="Freeform 32">
              <a:extLst>
                <a:ext uri="{FF2B5EF4-FFF2-40B4-BE49-F238E27FC236}">
                  <a16:creationId xmlns:a16="http://schemas.microsoft.com/office/drawing/2014/main" id="{DE7617CF-8919-43C3-9557-08D67C7DAF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7" name="Rectangle 236">
              <a:extLst>
                <a:ext uri="{FF2B5EF4-FFF2-40B4-BE49-F238E27FC236}">
                  <a16:creationId xmlns:a16="http://schemas.microsoft.com/office/drawing/2014/main" id="{3DB68720-7E37-4930-9900-8632140D6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238" name="Freeform 34">
              <a:extLst>
                <a:ext uri="{FF2B5EF4-FFF2-40B4-BE49-F238E27FC236}">
                  <a16:creationId xmlns:a16="http://schemas.microsoft.com/office/drawing/2014/main" id="{202F13DF-5B76-468E-A95E-80780788BD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9" name="Freeform 35">
              <a:extLst>
                <a:ext uri="{FF2B5EF4-FFF2-40B4-BE49-F238E27FC236}">
                  <a16:creationId xmlns:a16="http://schemas.microsoft.com/office/drawing/2014/main" id="{219143C2-6062-4C2C-9563-6534108E35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0" name="Freeform 36">
              <a:extLst>
                <a:ext uri="{FF2B5EF4-FFF2-40B4-BE49-F238E27FC236}">
                  <a16:creationId xmlns:a16="http://schemas.microsoft.com/office/drawing/2014/main" id="{38413A0C-26DB-479B-B747-1D8136100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1" name="Freeform 37">
              <a:extLst>
                <a:ext uri="{FF2B5EF4-FFF2-40B4-BE49-F238E27FC236}">
                  <a16:creationId xmlns:a16="http://schemas.microsoft.com/office/drawing/2014/main" id="{CB526B5F-4FAA-4B4C-8AF8-B98EC74A3D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2" name="Freeform 38">
              <a:extLst>
                <a:ext uri="{FF2B5EF4-FFF2-40B4-BE49-F238E27FC236}">
                  <a16:creationId xmlns:a16="http://schemas.microsoft.com/office/drawing/2014/main" id="{54FFF88E-6D69-4AE9-8378-D16419155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3" name="Freeform 39">
              <a:extLst>
                <a:ext uri="{FF2B5EF4-FFF2-40B4-BE49-F238E27FC236}">
                  <a16:creationId xmlns:a16="http://schemas.microsoft.com/office/drawing/2014/main" id="{8008115A-CE00-4E36-BAF1-B511F21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4" name="Freeform 40">
              <a:extLst>
                <a:ext uri="{FF2B5EF4-FFF2-40B4-BE49-F238E27FC236}">
                  <a16:creationId xmlns:a16="http://schemas.microsoft.com/office/drawing/2014/main" id="{2935DB29-6F85-47D8-863C-11386389DB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5" name="Freeform 41">
              <a:extLst>
                <a:ext uri="{FF2B5EF4-FFF2-40B4-BE49-F238E27FC236}">
                  <a16:creationId xmlns:a16="http://schemas.microsoft.com/office/drawing/2014/main" id="{4FB8E51B-1AC1-4671-B181-473C29BECD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6" name="Freeform 42">
              <a:extLst>
                <a:ext uri="{FF2B5EF4-FFF2-40B4-BE49-F238E27FC236}">
                  <a16:creationId xmlns:a16="http://schemas.microsoft.com/office/drawing/2014/main" id="{91E6AE4F-959F-4ED7-A199-8C0307E40E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7" name="Freeform 43">
              <a:extLst>
                <a:ext uri="{FF2B5EF4-FFF2-40B4-BE49-F238E27FC236}">
                  <a16:creationId xmlns:a16="http://schemas.microsoft.com/office/drawing/2014/main" id="{A0445E55-0009-44A5-AA6A-350D9D48A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8" name="Freeform 44">
              <a:extLst>
                <a:ext uri="{FF2B5EF4-FFF2-40B4-BE49-F238E27FC236}">
                  <a16:creationId xmlns:a16="http://schemas.microsoft.com/office/drawing/2014/main" id="{B5291C75-4ECA-4829-B824-5725C32905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9" name="Rectangle 248">
              <a:extLst>
                <a:ext uri="{FF2B5EF4-FFF2-40B4-BE49-F238E27FC236}">
                  <a16:creationId xmlns:a16="http://schemas.microsoft.com/office/drawing/2014/main" id="{6793376D-3E7C-4F04-8BC8-EC4820622BE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250" name="Freeform 46">
              <a:extLst>
                <a:ext uri="{FF2B5EF4-FFF2-40B4-BE49-F238E27FC236}">
                  <a16:creationId xmlns:a16="http://schemas.microsoft.com/office/drawing/2014/main" id="{3596510A-5528-445D-AFEA-6E3F89BA8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1" name="Freeform 47">
              <a:extLst>
                <a:ext uri="{FF2B5EF4-FFF2-40B4-BE49-F238E27FC236}">
                  <a16:creationId xmlns:a16="http://schemas.microsoft.com/office/drawing/2014/main" id="{E1B69479-D8C9-4E2E-A931-4D49C4FD76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2" name="Freeform 48">
              <a:extLst>
                <a:ext uri="{FF2B5EF4-FFF2-40B4-BE49-F238E27FC236}">
                  <a16:creationId xmlns:a16="http://schemas.microsoft.com/office/drawing/2014/main" id="{0A759A2E-A8B1-44C8-B3F9-A16714C89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3" name="Freeform 49">
              <a:extLst>
                <a:ext uri="{FF2B5EF4-FFF2-40B4-BE49-F238E27FC236}">
                  <a16:creationId xmlns:a16="http://schemas.microsoft.com/office/drawing/2014/main" id="{6C2B3B3C-1DC9-4352-BB73-801976C8F5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4" name="Freeform 50">
              <a:extLst>
                <a:ext uri="{FF2B5EF4-FFF2-40B4-BE49-F238E27FC236}">
                  <a16:creationId xmlns:a16="http://schemas.microsoft.com/office/drawing/2014/main" id="{EE22E3A8-5789-4189-9AC7-98D6826B03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5" name="Freeform 51">
              <a:extLst>
                <a:ext uri="{FF2B5EF4-FFF2-40B4-BE49-F238E27FC236}">
                  <a16:creationId xmlns:a16="http://schemas.microsoft.com/office/drawing/2014/main" id="{9AC0FC74-D003-4D0D-9CAF-F6A03739E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6" name="Freeform 52">
              <a:extLst>
                <a:ext uri="{FF2B5EF4-FFF2-40B4-BE49-F238E27FC236}">
                  <a16:creationId xmlns:a16="http://schemas.microsoft.com/office/drawing/2014/main" id="{126C2057-02E1-4348-ABEB-EAC063A17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7" name="Freeform 53">
              <a:extLst>
                <a:ext uri="{FF2B5EF4-FFF2-40B4-BE49-F238E27FC236}">
                  <a16:creationId xmlns:a16="http://schemas.microsoft.com/office/drawing/2014/main" id="{5150586D-D743-4392-844F-F2AFCCE649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8" name="Freeform 54">
              <a:extLst>
                <a:ext uri="{FF2B5EF4-FFF2-40B4-BE49-F238E27FC236}">
                  <a16:creationId xmlns:a16="http://schemas.microsoft.com/office/drawing/2014/main" id="{9E5B157A-534E-4879-8013-D02864E76F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9" name="Freeform 55">
              <a:extLst>
                <a:ext uri="{FF2B5EF4-FFF2-40B4-BE49-F238E27FC236}">
                  <a16:creationId xmlns:a16="http://schemas.microsoft.com/office/drawing/2014/main" id="{CEE2DD73-7E8C-4F26-8E93-8C32D11B2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0" name="Freeform 56">
              <a:extLst>
                <a:ext uri="{FF2B5EF4-FFF2-40B4-BE49-F238E27FC236}">
                  <a16:creationId xmlns:a16="http://schemas.microsoft.com/office/drawing/2014/main" id="{908CAC5F-DD8E-4A58-BD4C-6D8D29FA49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1" name="Freeform 57">
              <a:extLst>
                <a:ext uri="{FF2B5EF4-FFF2-40B4-BE49-F238E27FC236}">
                  <a16:creationId xmlns:a16="http://schemas.microsoft.com/office/drawing/2014/main" id="{20F130CF-281E-408C-9884-5F8B22CA1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2" name="Freeform 58">
              <a:extLst>
                <a:ext uri="{FF2B5EF4-FFF2-40B4-BE49-F238E27FC236}">
                  <a16:creationId xmlns:a16="http://schemas.microsoft.com/office/drawing/2014/main" id="{3BC78068-9115-4D5D-9B2B-6F9BD9C296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3" name="Content Placeholder 2">
            <a:extLst>
              <a:ext uri="{FF2B5EF4-FFF2-40B4-BE49-F238E27FC236}">
                <a16:creationId xmlns:a16="http://schemas.microsoft.com/office/drawing/2014/main" id="{97D1FC85-2EBE-337A-23C9-DC33C2D9B1DA}"/>
              </a:ext>
            </a:extLst>
          </p:cNvPr>
          <p:cNvSpPr>
            <a:spLocks noGrp="1"/>
          </p:cNvSpPr>
          <p:nvPr>
            <p:ph idx="1"/>
          </p:nvPr>
        </p:nvSpPr>
        <p:spPr>
          <a:xfrm>
            <a:off x="6448425" y="2249487"/>
            <a:ext cx="4598986" cy="3541714"/>
          </a:xfrm>
        </p:spPr>
        <p:txBody>
          <a:bodyPr>
            <a:normAutofit/>
          </a:bodyPr>
          <a:lstStyle/>
          <a:p>
            <a:pPr marL="457200" lvl="1" indent="0">
              <a:lnSpc>
                <a:spcPct val="110000"/>
              </a:lnSpc>
              <a:buNone/>
            </a:pPr>
            <a:endParaRPr lang="en-US" sz="1100" dirty="0"/>
          </a:p>
          <a:p>
            <a:pPr>
              <a:lnSpc>
                <a:spcPct val="110000"/>
              </a:lnSpc>
            </a:pPr>
            <a:r>
              <a:rPr lang="en-US" sz="1600" dirty="0"/>
              <a:t>January through June 2026, Customer Support fielded 6,830 phone calls. </a:t>
            </a:r>
          </a:p>
          <a:p>
            <a:pPr>
              <a:lnSpc>
                <a:spcPct val="110000"/>
              </a:lnSpc>
            </a:pPr>
            <a:r>
              <a:rPr lang="en-US" sz="1600" dirty="0"/>
              <a:t>Many of these were transferred to the online Paymentus portal.</a:t>
            </a:r>
          </a:p>
          <a:p>
            <a:pPr>
              <a:lnSpc>
                <a:spcPct val="110000"/>
              </a:lnSpc>
            </a:pPr>
            <a:r>
              <a:rPr lang="en-US" sz="1600" dirty="0"/>
              <a:t>Our Customer Support Specialists spent 336 hours on the phone during this timeframe. </a:t>
            </a:r>
          </a:p>
          <a:p>
            <a:pPr marL="0" indent="0">
              <a:lnSpc>
                <a:spcPct val="110000"/>
              </a:lnSpc>
              <a:buNone/>
            </a:pPr>
            <a:endParaRPr lang="en-US" sz="1100" dirty="0"/>
          </a:p>
          <a:p>
            <a:pPr marL="0" indent="0">
              <a:lnSpc>
                <a:spcPct val="110000"/>
              </a:lnSpc>
              <a:buNone/>
            </a:pPr>
            <a:endParaRPr lang="en-US" sz="1100" dirty="0"/>
          </a:p>
        </p:txBody>
      </p:sp>
    </p:spTree>
    <p:extLst>
      <p:ext uri="{BB962C8B-B14F-4D97-AF65-F5344CB8AC3E}">
        <p14:creationId xmlns:p14="http://schemas.microsoft.com/office/powerpoint/2010/main" val="2986258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A077D71E-F6E6-C1B6-E3F2-B0C3C998C544}"/>
            </a:ext>
          </a:extLst>
        </p:cNvPr>
        <p:cNvGrpSpPr/>
        <p:nvPr/>
      </p:nvGrpSpPr>
      <p:grpSpPr>
        <a:xfrm>
          <a:off x="0" y="0"/>
          <a:ext cx="0" cy="0"/>
          <a:chOff x="0" y="0"/>
          <a:chExt cx="0" cy="0"/>
        </a:xfrm>
      </p:grpSpPr>
      <p:sp useBgFill="1">
        <p:nvSpPr>
          <p:cNvPr id="168" name="Rectangle 167">
            <a:extLst>
              <a:ext uri="{FF2B5EF4-FFF2-40B4-BE49-F238E27FC236}">
                <a16:creationId xmlns:a16="http://schemas.microsoft.com/office/drawing/2014/main" id="{AABB3A18-D34A-1146-4EE6-C52044D10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70" name="Picture 2">
            <a:extLst>
              <a:ext uri="{FF2B5EF4-FFF2-40B4-BE49-F238E27FC236}">
                <a16:creationId xmlns:a16="http://schemas.microsoft.com/office/drawing/2014/main" id="{B7255D76-579D-E8E8-0BCF-FCA5A3132F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F225D98-8FFB-3EBC-3BFE-2466B81A4E00}"/>
              </a:ext>
            </a:extLst>
          </p:cNvPr>
          <p:cNvSpPr>
            <a:spLocks noGrp="1"/>
          </p:cNvSpPr>
          <p:nvPr>
            <p:ph type="title"/>
          </p:nvPr>
        </p:nvSpPr>
        <p:spPr>
          <a:xfrm>
            <a:off x="1196975" y="598035"/>
            <a:ext cx="5064756" cy="748441"/>
          </a:xfrm>
        </p:spPr>
        <p:txBody>
          <a:bodyPr>
            <a:normAutofit fontScale="90000"/>
          </a:bodyPr>
          <a:lstStyle/>
          <a:p>
            <a:r>
              <a:rPr lang="en-US" sz="3200" dirty="0"/>
              <a:t>Higher than “normal” use letters</a:t>
            </a:r>
          </a:p>
        </p:txBody>
      </p:sp>
      <p:sp>
        <p:nvSpPr>
          <p:cNvPr id="3" name="Content Placeholder 2">
            <a:extLst>
              <a:ext uri="{FF2B5EF4-FFF2-40B4-BE49-F238E27FC236}">
                <a16:creationId xmlns:a16="http://schemas.microsoft.com/office/drawing/2014/main" id="{8364C4E6-EDDE-678D-39C8-47707E20F81B}"/>
              </a:ext>
            </a:extLst>
          </p:cNvPr>
          <p:cNvSpPr>
            <a:spLocks noGrp="1"/>
          </p:cNvSpPr>
          <p:nvPr>
            <p:ph idx="1"/>
          </p:nvPr>
        </p:nvSpPr>
        <p:spPr>
          <a:xfrm>
            <a:off x="1141412" y="1420813"/>
            <a:ext cx="4459287" cy="4793720"/>
          </a:xfrm>
        </p:spPr>
        <p:txBody>
          <a:bodyPr>
            <a:normAutofit/>
          </a:bodyPr>
          <a:lstStyle/>
          <a:p>
            <a:pPr marL="457200" lvl="1" indent="0">
              <a:buNone/>
            </a:pPr>
            <a:endParaRPr lang="en-US" sz="1600" dirty="0"/>
          </a:p>
          <a:p>
            <a:r>
              <a:rPr lang="en-US" sz="2000" dirty="0"/>
              <a:t>January through June 2026, we sent out 182 higher than average use letters. </a:t>
            </a:r>
          </a:p>
          <a:p>
            <a:r>
              <a:rPr lang="en-US" sz="2000" dirty="0"/>
              <a:t>Most of these letters were for notices between 10 and 20 units.</a:t>
            </a:r>
          </a:p>
          <a:p>
            <a:r>
              <a:rPr lang="en-US" sz="2000" dirty="0"/>
              <a:t>The highest was a notice for 627 units.</a:t>
            </a:r>
          </a:p>
          <a:p>
            <a:pPr lvl="1"/>
            <a:endParaRPr lang="en-US" sz="1200" dirty="0"/>
          </a:p>
          <a:p>
            <a:pPr marL="0" indent="0">
              <a:buNone/>
            </a:pPr>
            <a:endParaRPr lang="en-US" sz="2000" dirty="0"/>
          </a:p>
          <a:p>
            <a:pPr marL="0" indent="0">
              <a:buNone/>
            </a:pPr>
            <a:endParaRPr lang="en-US" sz="2000" dirty="0"/>
          </a:p>
        </p:txBody>
      </p:sp>
      <p:pic>
        <p:nvPicPr>
          <p:cNvPr id="108" name="Picture 107" descr="Person holding mouse">
            <a:extLst>
              <a:ext uri="{FF2B5EF4-FFF2-40B4-BE49-F238E27FC236}">
                <a16:creationId xmlns:a16="http://schemas.microsoft.com/office/drawing/2014/main" id="{C6D50503-CC38-FFD7-7533-26F1A7461EEB}"/>
              </a:ext>
            </a:extLst>
          </p:cNvPr>
          <p:cNvPicPr>
            <a:picLocks noChangeAspect="1"/>
          </p:cNvPicPr>
          <p:nvPr/>
        </p:nvPicPr>
        <p:blipFill rotWithShape="1">
          <a:blip r:embed="rId4"/>
          <a:srcRect l="22001" r="18611" b="-1"/>
          <a:stretch/>
        </p:blipFill>
        <p:spPr>
          <a:xfrm>
            <a:off x="6334756" y="618518"/>
            <a:ext cx="4978767" cy="5596015"/>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172" name="Group 171">
            <a:extLst>
              <a:ext uri="{FF2B5EF4-FFF2-40B4-BE49-F238E27FC236}">
                <a16:creationId xmlns:a16="http://schemas.microsoft.com/office/drawing/2014/main" id="{0250FB7B-4B21-1F45-17ED-FC2CF788A1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73" name="Rectangle 5">
              <a:extLst>
                <a:ext uri="{FF2B5EF4-FFF2-40B4-BE49-F238E27FC236}">
                  <a16:creationId xmlns:a16="http://schemas.microsoft.com/office/drawing/2014/main" id="{883F02C1-5EA8-4D37-77EF-1C9DCB5C462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74" name="Freeform 6">
              <a:extLst>
                <a:ext uri="{FF2B5EF4-FFF2-40B4-BE49-F238E27FC236}">
                  <a16:creationId xmlns:a16="http://schemas.microsoft.com/office/drawing/2014/main" id="{277ECA21-7934-745E-1D36-C424724977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5" name="Freeform 7">
              <a:extLst>
                <a:ext uri="{FF2B5EF4-FFF2-40B4-BE49-F238E27FC236}">
                  <a16:creationId xmlns:a16="http://schemas.microsoft.com/office/drawing/2014/main" id="{67F34543-CEBC-CD82-78EB-7269F72A5A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6" name="Freeform 8">
              <a:extLst>
                <a:ext uri="{FF2B5EF4-FFF2-40B4-BE49-F238E27FC236}">
                  <a16:creationId xmlns:a16="http://schemas.microsoft.com/office/drawing/2014/main" id="{3DFF1B26-83F6-E177-C284-E9CE0E3063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7" name="Freeform 9">
              <a:extLst>
                <a:ext uri="{FF2B5EF4-FFF2-40B4-BE49-F238E27FC236}">
                  <a16:creationId xmlns:a16="http://schemas.microsoft.com/office/drawing/2014/main" id="{C1B35CFF-1D6A-ACA3-D89A-8A8E655A67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8" name="Freeform 10">
              <a:extLst>
                <a:ext uri="{FF2B5EF4-FFF2-40B4-BE49-F238E27FC236}">
                  <a16:creationId xmlns:a16="http://schemas.microsoft.com/office/drawing/2014/main" id="{451FA9C7-E285-8D02-D88F-260FF861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9" name="Freeform 11">
              <a:extLst>
                <a:ext uri="{FF2B5EF4-FFF2-40B4-BE49-F238E27FC236}">
                  <a16:creationId xmlns:a16="http://schemas.microsoft.com/office/drawing/2014/main" id="{4036FC66-DA10-04A1-3BC6-1E968BD0C9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0" name="Freeform 12">
              <a:extLst>
                <a:ext uri="{FF2B5EF4-FFF2-40B4-BE49-F238E27FC236}">
                  <a16:creationId xmlns:a16="http://schemas.microsoft.com/office/drawing/2014/main" id="{B74B6011-A21F-D85F-CF28-620228F144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1" name="Freeform 13">
              <a:extLst>
                <a:ext uri="{FF2B5EF4-FFF2-40B4-BE49-F238E27FC236}">
                  <a16:creationId xmlns:a16="http://schemas.microsoft.com/office/drawing/2014/main" id="{DDA0C8FF-CCB7-981E-FD76-923653C459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2" name="Freeform 14">
              <a:extLst>
                <a:ext uri="{FF2B5EF4-FFF2-40B4-BE49-F238E27FC236}">
                  <a16:creationId xmlns:a16="http://schemas.microsoft.com/office/drawing/2014/main" id="{F2547643-C318-B77D-3541-61C6E7D90F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3" name="Freeform 15">
              <a:extLst>
                <a:ext uri="{FF2B5EF4-FFF2-40B4-BE49-F238E27FC236}">
                  <a16:creationId xmlns:a16="http://schemas.microsoft.com/office/drawing/2014/main" id="{E88495F1-E833-FE74-1A87-A350D6A33A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4" name="Line 16">
              <a:extLst>
                <a:ext uri="{FF2B5EF4-FFF2-40B4-BE49-F238E27FC236}">
                  <a16:creationId xmlns:a16="http://schemas.microsoft.com/office/drawing/2014/main" id="{CCEF2F11-2B17-6865-768F-25057AE501C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85" name="Freeform 17">
              <a:extLst>
                <a:ext uri="{FF2B5EF4-FFF2-40B4-BE49-F238E27FC236}">
                  <a16:creationId xmlns:a16="http://schemas.microsoft.com/office/drawing/2014/main" id="{31C430D5-DF99-83BE-B8BE-1B75C39E7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6" name="Freeform 18">
              <a:extLst>
                <a:ext uri="{FF2B5EF4-FFF2-40B4-BE49-F238E27FC236}">
                  <a16:creationId xmlns:a16="http://schemas.microsoft.com/office/drawing/2014/main" id="{1C4C14FC-1FF1-E87D-EAF3-9D7CA2FC5C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7" name="Freeform 19">
              <a:extLst>
                <a:ext uri="{FF2B5EF4-FFF2-40B4-BE49-F238E27FC236}">
                  <a16:creationId xmlns:a16="http://schemas.microsoft.com/office/drawing/2014/main" id="{45772A69-6D99-97BA-4705-73F6ADC967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8" name="Freeform 20">
              <a:extLst>
                <a:ext uri="{FF2B5EF4-FFF2-40B4-BE49-F238E27FC236}">
                  <a16:creationId xmlns:a16="http://schemas.microsoft.com/office/drawing/2014/main" id="{9A2B33FE-E8EE-D441-66C2-B3C451E8E2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9" name="Rectangle 21">
              <a:extLst>
                <a:ext uri="{FF2B5EF4-FFF2-40B4-BE49-F238E27FC236}">
                  <a16:creationId xmlns:a16="http://schemas.microsoft.com/office/drawing/2014/main" id="{288FE0C5-84B9-C927-0488-4E708769A5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90" name="Freeform 22">
              <a:extLst>
                <a:ext uri="{FF2B5EF4-FFF2-40B4-BE49-F238E27FC236}">
                  <a16:creationId xmlns:a16="http://schemas.microsoft.com/office/drawing/2014/main" id="{42FA76E1-4AB8-4FC9-78A2-8EE966983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1" name="Freeform 23">
              <a:extLst>
                <a:ext uri="{FF2B5EF4-FFF2-40B4-BE49-F238E27FC236}">
                  <a16:creationId xmlns:a16="http://schemas.microsoft.com/office/drawing/2014/main" id="{62BF525D-F18F-3FB4-850F-61EFB99D36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2" name="Freeform 24">
              <a:extLst>
                <a:ext uri="{FF2B5EF4-FFF2-40B4-BE49-F238E27FC236}">
                  <a16:creationId xmlns:a16="http://schemas.microsoft.com/office/drawing/2014/main" id="{4FE94863-76F2-5247-FE90-7E933A8C6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3" name="Freeform 25">
              <a:extLst>
                <a:ext uri="{FF2B5EF4-FFF2-40B4-BE49-F238E27FC236}">
                  <a16:creationId xmlns:a16="http://schemas.microsoft.com/office/drawing/2014/main" id="{DBA8CC2F-42CA-BB35-4A3C-B00C33F41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4" name="Freeform 26">
              <a:extLst>
                <a:ext uri="{FF2B5EF4-FFF2-40B4-BE49-F238E27FC236}">
                  <a16:creationId xmlns:a16="http://schemas.microsoft.com/office/drawing/2014/main" id="{7DDA1E3A-104D-6863-A649-7B23B99A90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5" name="Freeform 27">
              <a:extLst>
                <a:ext uri="{FF2B5EF4-FFF2-40B4-BE49-F238E27FC236}">
                  <a16:creationId xmlns:a16="http://schemas.microsoft.com/office/drawing/2014/main" id="{C8A39725-6816-CE15-828B-6BDE322ECC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6" name="Freeform 28">
              <a:extLst>
                <a:ext uri="{FF2B5EF4-FFF2-40B4-BE49-F238E27FC236}">
                  <a16:creationId xmlns:a16="http://schemas.microsoft.com/office/drawing/2014/main" id="{B524EBBD-A620-3DEB-F653-FEEA6A3DED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7" name="Freeform 29">
              <a:extLst>
                <a:ext uri="{FF2B5EF4-FFF2-40B4-BE49-F238E27FC236}">
                  <a16:creationId xmlns:a16="http://schemas.microsoft.com/office/drawing/2014/main" id="{23B98E16-BAD8-5C59-A5D3-5224A55221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8" name="Freeform 30">
              <a:extLst>
                <a:ext uri="{FF2B5EF4-FFF2-40B4-BE49-F238E27FC236}">
                  <a16:creationId xmlns:a16="http://schemas.microsoft.com/office/drawing/2014/main" id="{94300165-4CB9-6F64-1814-29D98CDB50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9" name="Freeform 31">
              <a:extLst>
                <a:ext uri="{FF2B5EF4-FFF2-40B4-BE49-F238E27FC236}">
                  <a16:creationId xmlns:a16="http://schemas.microsoft.com/office/drawing/2014/main" id="{87F33648-D4B7-3E19-4E77-FAB30B682E0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pic>
        <p:nvPicPr>
          <p:cNvPr id="5" name="Picture 4">
            <a:extLst>
              <a:ext uri="{FF2B5EF4-FFF2-40B4-BE49-F238E27FC236}">
                <a16:creationId xmlns:a16="http://schemas.microsoft.com/office/drawing/2014/main" id="{41EB9836-A849-97F1-702E-161725BFB989}"/>
              </a:ext>
            </a:extLst>
          </p:cNvPr>
          <p:cNvPicPr>
            <a:picLocks noChangeAspect="1"/>
          </p:cNvPicPr>
          <p:nvPr/>
        </p:nvPicPr>
        <p:blipFill>
          <a:blip r:embed="rId5"/>
          <a:stretch>
            <a:fillRect/>
          </a:stretch>
        </p:blipFill>
        <p:spPr>
          <a:xfrm>
            <a:off x="1432557" y="4121781"/>
            <a:ext cx="3839111" cy="2038635"/>
          </a:xfrm>
          <a:prstGeom prst="rect">
            <a:avLst/>
          </a:prstGeom>
        </p:spPr>
      </p:pic>
    </p:spTree>
    <p:extLst>
      <p:ext uri="{BB962C8B-B14F-4D97-AF65-F5344CB8AC3E}">
        <p14:creationId xmlns:p14="http://schemas.microsoft.com/office/powerpoint/2010/main" val="4128290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76" name="Group 75">
            <a:extLst>
              <a:ext uri="{FF2B5EF4-FFF2-40B4-BE49-F238E27FC236}">
                <a16:creationId xmlns:a16="http://schemas.microsoft.com/office/drawing/2014/main" id="{74872A0B-8668-4500-9509-EAA581B26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77" name="Rectangle 76">
              <a:extLst>
                <a:ext uri="{FF2B5EF4-FFF2-40B4-BE49-F238E27FC236}">
                  <a16:creationId xmlns:a16="http://schemas.microsoft.com/office/drawing/2014/main" id="{8B504305-5526-408E-85F7-F0BA7E527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2">
              <a:extLst>
                <a:ext uri="{FF2B5EF4-FFF2-40B4-BE49-F238E27FC236}">
                  <a16:creationId xmlns:a16="http://schemas.microsoft.com/office/drawing/2014/main" id="{5827CE64-2533-45A6-9A39-7D5052E5CEE0}"/>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84EB8DD7-7113-441F-BFAF-8E4F100278E1}"/>
              </a:ext>
            </a:extLst>
          </p:cNvPr>
          <p:cNvSpPr>
            <a:spLocks noGrp="1"/>
          </p:cNvSpPr>
          <p:nvPr>
            <p:ph type="title"/>
          </p:nvPr>
        </p:nvSpPr>
        <p:spPr>
          <a:xfrm>
            <a:off x="6448426" y="132743"/>
            <a:ext cx="4598985" cy="1478570"/>
          </a:xfrm>
        </p:spPr>
        <p:txBody>
          <a:bodyPr>
            <a:normAutofit/>
          </a:bodyPr>
          <a:lstStyle/>
          <a:p>
            <a:r>
              <a:rPr lang="en-US" dirty="0"/>
              <a:t>Work with the field</a:t>
            </a:r>
          </a:p>
        </p:txBody>
      </p:sp>
      <p:pic>
        <p:nvPicPr>
          <p:cNvPr id="69" name="Content Placeholder 68" descr="A hole in the ground with a pipe&#10;&#10;AI-generated content may be incorrect.">
            <a:extLst>
              <a:ext uri="{FF2B5EF4-FFF2-40B4-BE49-F238E27FC236}">
                <a16:creationId xmlns:a16="http://schemas.microsoft.com/office/drawing/2014/main" id="{C485854B-350B-C8BE-C78C-2C59EBFEC4EC}"/>
              </a:ext>
            </a:extLst>
          </p:cNvPr>
          <p:cNvPicPr>
            <a:picLocks noChangeAspect="1"/>
          </p:cNvPicPr>
          <p:nvPr/>
        </p:nvPicPr>
        <p:blipFill>
          <a:blip r:embed="rId4">
            <a:extLst>
              <a:ext uri="{28A0092B-C50C-407E-A947-70E740481C1C}">
                <a14:useLocalDpi xmlns:a14="http://schemas.microsoft.com/office/drawing/2010/main" val="0"/>
              </a:ext>
            </a:extLst>
          </a:blip>
          <a:srcRect r="2" b="15704"/>
          <a:stretch>
            <a:fillRect/>
          </a:stretch>
        </p:blipFill>
        <p:spPr>
          <a:xfrm>
            <a:off x="-5597" y="10"/>
            <a:ext cx="6101597" cy="6857990"/>
          </a:xfrm>
          <a:prstGeom prst="rect">
            <a:avLst/>
          </a:prstGeom>
        </p:spPr>
      </p:pic>
      <p:grpSp>
        <p:nvGrpSpPr>
          <p:cNvPr id="80" name="Group 79">
            <a:extLst>
              <a:ext uri="{FF2B5EF4-FFF2-40B4-BE49-F238E27FC236}">
                <a16:creationId xmlns:a16="http://schemas.microsoft.com/office/drawing/2014/main" id="{240590EE-5428-41AA-95B2-96FCC1CE67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81" name="Rectangle 80">
              <a:extLst>
                <a:ext uri="{FF2B5EF4-FFF2-40B4-BE49-F238E27FC236}">
                  <a16:creationId xmlns:a16="http://schemas.microsoft.com/office/drawing/2014/main" id="{494DCC55-99C6-45CF-B357-E3848C80934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82" name="Freeform 6">
              <a:extLst>
                <a:ext uri="{FF2B5EF4-FFF2-40B4-BE49-F238E27FC236}">
                  <a16:creationId xmlns:a16="http://schemas.microsoft.com/office/drawing/2014/main" id="{63D64E32-FF0C-4665-B9D8-D1ECAAE5BA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3" name="Freeform 7">
              <a:extLst>
                <a:ext uri="{FF2B5EF4-FFF2-40B4-BE49-F238E27FC236}">
                  <a16:creationId xmlns:a16="http://schemas.microsoft.com/office/drawing/2014/main" id="{3675001D-3840-4589-8190-505A7F52F0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4" name="Rectangle 83">
              <a:extLst>
                <a:ext uri="{FF2B5EF4-FFF2-40B4-BE49-F238E27FC236}">
                  <a16:creationId xmlns:a16="http://schemas.microsoft.com/office/drawing/2014/main" id="{19E34E87-395F-4023-A80E-D1CBAAEBD9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85" name="Freeform 9">
              <a:extLst>
                <a:ext uri="{FF2B5EF4-FFF2-40B4-BE49-F238E27FC236}">
                  <a16:creationId xmlns:a16="http://schemas.microsoft.com/office/drawing/2014/main" id="{6FB1B38F-1B92-41C3-AA1D-6D6440FB0D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6" name="Freeform 10">
              <a:extLst>
                <a:ext uri="{FF2B5EF4-FFF2-40B4-BE49-F238E27FC236}">
                  <a16:creationId xmlns:a16="http://schemas.microsoft.com/office/drawing/2014/main" id="{02FBE453-FBD2-4348-8DDA-4A023444E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7" name="Freeform 11">
              <a:extLst>
                <a:ext uri="{FF2B5EF4-FFF2-40B4-BE49-F238E27FC236}">
                  <a16:creationId xmlns:a16="http://schemas.microsoft.com/office/drawing/2014/main" id="{60D719E8-BF78-4F42-B9D1-7F5E02A36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8" name="Freeform 12">
              <a:extLst>
                <a:ext uri="{FF2B5EF4-FFF2-40B4-BE49-F238E27FC236}">
                  <a16:creationId xmlns:a16="http://schemas.microsoft.com/office/drawing/2014/main" id="{5EC70737-9C19-4CF5-84DA-B22A960D53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9" name="Freeform 13">
              <a:extLst>
                <a:ext uri="{FF2B5EF4-FFF2-40B4-BE49-F238E27FC236}">
                  <a16:creationId xmlns:a16="http://schemas.microsoft.com/office/drawing/2014/main" id="{88FD042E-E56E-4360-9620-F811AB9A33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0" name="Freeform 14">
              <a:extLst>
                <a:ext uri="{FF2B5EF4-FFF2-40B4-BE49-F238E27FC236}">
                  <a16:creationId xmlns:a16="http://schemas.microsoft.com/office/drawing/2014/main" id="{18F15D2B-0812-46F6-B0F4-6A6714B5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1" name="Freeform 15">
              <a:extLst>
                <a:ext uri="{FF2B5EF4-FFF2-40B4-BE49-F238E27FC236}">
                  <a16:creationId xmlns:a16="http://schemas.microsoft.com/office/drawing/2014/main" id="{0C2F2A50-98DD-4F92-BDFE-B72E235766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2" name="Freeform 16">
              <a:extLst>
                <a:ext uri="{FF2B5EF4-FFF2-40B4-BE49-F238E27FC236}">
                  <a16:creationId xmlns:a16="http://schemas.microsoft.com/office/drawing/2014/main" id="{473541D9-6DAE-4718-97D4-8952F4E7CC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3" name="Freeform 17">
              <a:extLst>
                <a:ext uri="{FF2B5EF4-FFF2-40B4-BE49-F238E27FC236}">
                  <a16:creationId xmlns:a16="http://schemas.microsoft.com/office/drawing/2014/main" id="{3A56C5E9-011C-44D2-AF94-3BF5420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4" name="Freeform 18">
              <a:extLst>
                <a:ext uri="{FF2B5EF4-FFF2-40B4-BE49-F238E27FC236}">
                  <a16:creationId xmlns:a16="http://schemas.microsoft.com/office/drawing/2014/main" id="{CD279E0E-1CD5-4F41-96A5-3A09707E81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5" name="Freeform 19">
              <a:extLst>
                <a:ext uri="{FF2B5EF4-FFF2-40B4-BE49-F238E27FC236}">
                  <a16:creationId xmlns:a16="http://schemas.microsoft.com/office/drawing/2014/main" id="{F5A6F094-9E54-4985-8738-D2067A4F0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6" name="Freeform 20">
              <a:extLst>
                <a:ext uri="{FF2B5EF4-FFF2-40B4-BE49-F238E27FC236}">
                  <a16:creationId xmlns:a16="http://schemas.microsoft.com/office/drawing/2014/main" id="{99D51F59-FA93-490E-B9CF-97BB63747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7" name="Freeform 21">
              <a:extLst>
                <a:ext uri="{FF2B5EF4-FFF2-40B4-BE49-F238E27FC236}">
                  <a16:creationId xmlns:a16="http://schemas.microsoft.com/office/drawing/2014/main" id="{3CD83DC6-F4A0-4A4D-AAC3-83983F960D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8" name="Freeform 22">
              <a:extLst>
                <a:ext uri="{FF2B5EF4-FFF2-40B4-BE49-F238E27FC236}">
                  <a16:creationId xmlns:a16="http://schemas.microsoft.com/office/drawing/2014/main" id="{6E9B4028-C74F-4631-8312-68B30E6E6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9" name="Freeform 23">
              <a:extLst>
                <a:ext uri="{FF2B5EF4-FFF2-40B4-BE49-F238E27FC236}">
                  <a16:creationId xmlns:a16="http://schemas.microsoft.com/office/drawing/2014/main" id="{1E3337C9-1DDE-4E2E-8519-7D2C23C95F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0" name="Freeform 24">
              <a:extLst>
                <a:ext uri="{FF2B5EF4-FFF2-40B4-BE49-F238E27FC236}">
                  <a16:creationId xmlns:a16="http://schemas.microsoft.com/office/drawing/2014/main" id="{754A526E-6EC0-458A-9C4C-008F6749CD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1" name="Freeform 25">
              <a:extLst>
                <a:ext uri="{FF2B5EF4-FFF2-40B4-BE49-F238E27FC236}">
                  <a16:creationId xmlns:a16="http://schemas.microsoft.com/office/drawing/2014/main" id="{6A3DA723-7448-48CF-8BD2-FED2D4FED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2" name="Freeform 26">
              <a:extLst>
                <a:ext uri="{FF2B5EF4-FFF2-40B4-BE49-F238E27FC236}">
                  <a16:creationId xmlns:a16="http://schemas.microsoft.com/office/drawing/2014/main" id="{9B506EC1-D8A8-4532-B78B-A236567EE0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3" name="Freeform 27">
              <a:extLst>
                <a:ext uri="{FF2B5EF4-FFF2-40B4-BE49-F238E27FC236}">
                  <a16:creationId xmlns:a16="http://schemas.microsoft.com/office/drawing/2014/main" id="{AA9DFB36-74F4-4977-ABC5-3257EDA33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4" name="Freeform 28">
              <a:extLst>
                <a:ext uri="{FF2B5EF4-FFF2-40B4-BE49-F238E27FC236}">
                  <a16:creationId xmlns:a16="http://schemas.microsoft.com/office/drawing/2014/main" id="{966A7FBA-BB79-4AF0-90C2-5F2BC9F2D1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5" name="Freeform 29">
              <a:extLst>
                <a:ext uri="{FF2B5EF4-FFF2-40B4-BE49-F238E27FC236}">
                  <a16:creationId xmlns:a16="http://schemas.microsoft.com/office/drawing/2014/main" id="{23BB8A47-FF1B-44E5-8D93-7ADF37F1D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6" name="Freeform 30">
              <a:extLst>
                <a:ext uri="{FF2B5EF4-FFF2-40B4-BE49-F238E27FC236}">
                  <a16:creationId xmlns:a16="http://schemas.microsoft.com/office/drawing/2014/main" id="{E463E1B7-7BED-4425-95B7-F6F75F8733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7" name="Freeform 31">
              <a:extLst>
                <a:ext uri="{FF2B5EF4-FFF2-40B4-BE49-F238E27FC236}">
                  <a16:creationId xmlns:a16="http://schemas.microsoft.com/office/drawing/2014/main" id="{749D0675-4397-4610-9807-2F7C1CC94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8" name="Freeform 32">
              <a:extLst>
                <a:ext uri="{FF2B5EF4-FFF2-40B4-BE49-F238E27FC236}">
                  <a16:creationId xmlns:a16="http://schemas.microsoft.com/office/drawing/2014/main" id="{DE7617CF-8919-43C3-9557-08D67C7DAF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9" name="Rectangle 108">
              <a:extLst>
                <a:ext uri="{FF2B5EF4-FFF2-40B4-BE49-F238E27FC236}">
                  <a16:creationId xmlns:a16="http://schemas.microsoft.com/office/drawing/2014/main" id="{3DB68720-7E37-4930-9900-8632140D6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10" name="Freeform 34">
              <a:extLst>
                <a:ext uri="{FF2B5EF4-FFF2-40B4-BE49-F238E27FC236}">
                  <a16:creationId xmlns:a16="http://schemas.microsoft.com/office/drawing/2014/main" id="{202F13DF-5B76-468E-A95E-80780788BD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1" name="Freeform 35">
              <a:extLst>
                <a:ext uri="{FF2B5EF4-FFF2-40B4-BE49-F238E27FC236}">
                  <a16:creationId xmlns:a16="http://schemas.microsoft.com/office/drawing/2014/main" id="{219143C2-6062-4C2C-9563-6534108E35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2" name="Freeform 36">
              <a:extLst>
                <a:ext uri="{FF2B5EF4-FFF2-40B4-BE49-F238E27FC236}">
                  <a16:creationId xmlns:a16="http://schemas.microsoft.com/office/drawing/2014/main" id="{38413A0C-26DB-479B-B747-1D8136100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3" name="Freeform 37">
              <a:extLst>
                <a:ext uri="{FF2B5EF4-FFF2-40B4-BE49-F238E27FC236}">
                  <a16:creationId xmlns:a16="http://schemas.microsoft.com/office/drawing/2014/main" id="{CB526B5F-4FAA-4B4C-8AF8-B98EC74A3D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4" name="Freeform 38">
              <a:extLst>
                <a:ext uri="{FF2B5EF4-FFF2-40B4-BE49-F238E27FC236}">
                  <a16:creationId xmlns:a16="http://schemas.microsoft.com/office/drawing/2014/main" id="{54FFF88E-6D69-4AE9-8378-D16419155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5" name="Freeform 39">
              <a:extLst>
                <a:ext uri="{FF2B5EF4-FFF2-40B4-BE49-F238E27FC236}">
                  <a16:creationId xmlns:a16="http://schemas.microsoft.com/office/drawing/2014/main" id="{8008115A-CE00-4E36-BAF1-B511F21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6" name="Freeform 40">
              <a:extLst>
                <a:ext uri="{FF2B5EF4-FFF2-40B4-BE49-F238E27FC236}">
                  <a16:creationId xmlns:a16="http://schemas.microsoft.com/office/drawing/2014/main" id="{2935DB29-6F85-47D8-863C-11386389DB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7" name="Freeform 41">
              <a:extLst>
                <a:ext uri="{FF2B5EF4-FFF2-40B4-BE49-F238E27FC236}">
                  <a16:creationId xmlns:a16="http://schemas.microsoft.com/office/drawing/2014/main" id="{4FB8E51B-1AC1-4671-B181-473C29BECD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8" name="Freeform 42">
              <a:extLst>
                <a:ext uri="{FF2B5EF4-FFF2-40B4-BE49-F238E27FC236}">
                  <a16:creationId xmlns:a16="http://schemas.microsoft.com/office/drawing/2014/main" id="{91E6AE4F-959F-4ED7-A199-8C0307E40E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9" name="Freeform 43">
              <a:extLst>
                <a:ext uri="{FF2B5EF4-FFF2-40B4-BE49-F238E27FC236}">
                  <a16:creationId xmlns:a16="http://schemas.microsoft.com/office/drawing/2014/main" id="{A0445E55-0009-44A5-AA6A-350D9D48A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0" name="Freeform 44">
              <a:extLst>
                <a:ext uri="{FF2B5EF4-FFF2-40B4-BE49-F238E27FC236}">
                  <a16:creationId xmlns:a16="http://schemas.microsoft.com/office/drawing/2014/main" id="{B5291C75-4ECA-4829-B824-5725C32905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1" name="Rectangle 120">
              <a:extLst>
                <a:ext uri="{FF2B5EF4-FFF2-40B4-BE49-F238E27FC236}">
                  <a16:creationId xmlns:a16="http://schemas.microsoft.com/office/drawing/2014/main" id="{6793376D-3E7C-4F04-8BC8-EC4820622BE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22" name="Freeform 46">
              <a:extLst>
                <a:ext uri="{FF2B5EF4-FFF2-40B4-BE49-F238E27FC236}">
                  <a16:creationId xmlns:a16="http://schemas.microsoft.com/office/drawing/2014/main" id="{3596510A-5528-445D-AFEA-6E3F89BA8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3" name="Freeform 47">
              <a:extLst>
                <a:ext uri="{FF2B5EF4-FFF2-40B4-BE49-F238E27FC236}">
                  <a16:creationId xmlns:a16="http://schemas.microsoft.com/office/drawing/2014/main" id="{E1B69479-D8C9-4E2E-A931-4D49C4FD76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4" name="Freeform 48">
              <a:extLst>
                <a:ext uri="{FF2B5EF4-FFF2-40B4-BE49-F238E27FC236}">
                  <a16:creationId xmlns:a16="http://schemas.microsoft.com/office/drawing/2014/main" id="{0A759A2E-A8B1-44C8-B3F9-A16714C89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5" name="Freeform 49">
              <a:extLst>
                <a:ext uri="{FF2B5EF4-FFF2-40B4-BE49-F238E27FC236}">
                  <a16:creationId xmlns:a16="http://schemas.microsoft.com/office/drawing/2014/main" id="{6C2B3B3C-1DC9-4352-BB73-801976C8F5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6" name="Freeform 50">
              <a:extLst>
                <a:ext uri="{FF2B5EF4-FFF2-40B4-BE49-F238E27FC236}">
                  <a16:creationId xmlns:a16="http://schemas.microsoft.com/office/drawing/2014/main" id="{EE22E3A8-5789-4189-9AC7-98D6826B03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7" name="Freeform 51">
              <a:extLst>
                <a:ext uri="{FF2B5EF4-FFF2-40B4-BE49-F238E27FC236}">
                  <a16:creationId xmlns:a16="http://schemas.microsoft.com/office/drawing/2014/main" id="{9AC0FC74-D003-4D0D-9CAF-F6A03739E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8" name="Freeform 52">
              <a:extLst>
                <a:ext uri="{FF2B5EF4-FFF2-40B4-BE49-F238E27FC236}">
                  <a16:creationId xmlns:a16="http://schemas.microsoft.com/office/drawing/2014/main" id="{126C2057-02E1-4348-ABEB-EAC063A17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9" name="Freeform 53">
              <a:extLst>
                <a:ext uri="{FF2B5EF4-FFF2-40B4-BE49-F238E27FC236}">
                  <a16:creationId xmlns:a16="http://schemas.microsoft.com/office/drawing/2014/main" id="{5150586D-D743-4392-844F-F2AFCCE649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0" name="Freeform 54">
              <a:extLst>
                <a:ext uri="{FF2B5EF4-FFF2-40B4-BE49-F238E27FC236}">
                  <a16:creationId xmlns:a16="http://schemas.microsoft.com/office/drawing/2014/main" id="{9E5B157A-534E-4879-8013-D02864E76F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1" name="Freeform 55">
              <a:extLst>
                <a:ext uri="{FF2B5EF4-FFF2-40B4-BE49-F238E27FC236}">
                  <a16:creationId xmlns:a16="http://schemas.microsoft.com/office/drawing/2014/main" id="{CEE2DD73-7E8C-4F26-8E93-8C32D11B2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2" name="Freeform 56">
              <a:extLst>
                <a:ext uri="{FF2B5EF4-FFF2-40B4-BE49-F238E27FC236}">
                  <a16:creationId xmlns:a16="http://schemas.microsoft.com/office/drawing/2014/main" id="{908CAC5F-DD8E-4A58-BD4C-6D8D29FA49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3" name="Freeform 57">
              <a:extLst>
                <a:ext uri="{FF2B5EF4-FFF2-40B4-BE49-F238E27FC236}">
                  <a16:creationId xmlns:a16="http://schemas.microsoft.com/office/drawing/2014/main" id="{20F130CF-281E-408C-9884-5F8B22CA1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4" name="Freeform 58">
              <a:extLst>
                <a:ext uri="{FF2B5EF4-FFF2-40B4-BE49-F238E27FC236}">
                  <a16:creationId xmlns:a16="http://schemas.microsoft.com/office/drawing/2014/main" id="{3BC78068-9115-4D5D-9B2B-6F9BD9C296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73" name="Content Placeholder 72">
            <a:extLst>
              <a:ext uri="{FF2B5EF4-FFF2-40B4-BE49-F238E27FC236}">
                <a16:creationId xmlns:a16="http://schemas.microsoft.com/office/drawing/2014/main" id="{B4CF5B2A-9649-82BD-A3E3-37DFA4F2575A}"/>
              </a:ext>
            </a:extLst>
          </p:cNvPr>
          <p:cNvSpPr>
            <a:spLocks noGrp="1"/>
          </p:cNvSpPr>
          <p:nvPr>
            <p:ph idx="1"/>
          </p:nvPr>
        </p:nvSpPr>
        <p:spPr>
          <a:xfrm>
            <a:off x="6454022" y="1377951"/>
            <a:ext cx="4598986" cy="3541714"/>
          </a:xfrm>
        </p:spPr>
        <p:txBody>
          <a:bodyPr>
            <a:normAutofit/>
          </a:bodyPr>
          <a:lstStyle/>
          <a:p>
            <a:r>
              <a:rPr lang="en-US" dirty="0"/>
              <a:t>Field Logic Data Log Devices</a:t>
            </a:r>
          </a:p>
          <a:p>
            <a:pPr lvl="1"/>
            <a:r>
              <a:rPr lang="en-US" dirty="0"/>
              <a:t>These devices have been invaluable tools by providing data to supply to our customers. </a:t>
            </a:r>
          </a:p>
          <a:p>
            <a:pPr lvl="2"/>
            <a:r>
              <a:rPr lang="en-US" dirty="0"/>
              <a:t>We extract the data from the meters and assign that data to a graph, which provides a visual. </a:t>
            </a:r>
          </a:p>
          <a:p>
            <a:endParaRPr lang="en-US" dirty="0"/>
          </a:p>
        </p:txBody>
      </p:sp>
      <p:pic>
        <p:nvPicPr>
          <p:cNvPr id="4" name="Picture 3" descr="Chocolate chip cookie with bite mark">
            <a:extLst>
              <a:ext uri="{FF2B5EF4-FFF2-40B4-BE49-F238E27FC236}">
                <a16:creationId xmlns:a16="http://schemas.microsoft.com/office/drawing/2014/main" id="{149ECAA6-1460-5F87-D859-6B5FAB9F532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10800000">
            <a:off x="3838020" y="-243140"/>
            <a:ext cx="3901042" cy="3230813"/>
          </a:xfrm>
          <a:prstGeom prst="rect">
            <a:avLst/>
          </a:prstGeom>
        </p:spPr>
      </p:pic>
      <p:pic>
        <p:nvPicPr>
          <p:cNvPr id="6" name="Picture 5">
            <a:extLst>
              <a:ext uri="{FF2B5EF4-FFF2-40B4-BE49-F238E27FC236}">
                <a16:creationId xmlns:a16="http://schemas.microsoft.com/office/drawing/2014/main" id="{DFE65668-68FC-1CBE-6AE2-B6A32B3C0A4C}"/>
              </a:ext>
            </a:extLst>
          </p:cNvPr>
          <p:cNvPicPr>
            <a:picLocks noChangeAspect="1"/>
          </p:cNvPicPr>
          <p:nvPr/>
        </p:nvPicPr>
        <p:blipFill>
          <a:blip r:embed="rId7"/>
          <a:stretch>
            <a:fillRect/>
          </a:stretch>
        </p:blipFill>
        <p:spPr>
          <a:xfrm>
            <a:off x="133350" y="3233037"/>
            <a:ext cx="7087379" cy="17960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84CF99C9-0E63-1AFC-8545-F559967CEF25}"/>
              </a:ext>
            </a:extLst>
          </p:cNvPr>
          <p:cNvPicPr>
            <a:picLocks noChangeAspect="1"/>
          </p:cNvPicPr>
          <p:nvPr/>
        </p:nvPicPr>
        <p:blipFill>
          <a:blip r:embed="rId8"/>
          <a:stretch>
            <a:fillRect/>
          </a:stretch>
        </p:blipFill>
        <p:spPr>
          <a:xfrm>
            <a:off x="238125" y="5067558"/>
            <a:ext cx="7669780" cy="16666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401CEC43-6208-B55E-2213-43121E000DD9}"/>
              </a:ext>
            </a:extLst>
          </p:cNvPr>
          <p:cNvPicPr>
            <a:picLocks noChangeAspect="1"/>
          </p:cNvPicPr>
          <p:nvPr/>
        </p:nvPicPr>
        <p:blipFill>
          <a:blip r:embed="rId9"/>
          <a:stretch>
            <a:fillRect/>
          </a:stretch>
        </p:blipFill>
        <p:spPr>
          <a:xfrm>
            <a:off x="266700" y="1806575"/>
            <a:ext cx="6485621" cy="13995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0D12EEC3-AF63-1E69-9107-AFD13080A2CE}"/>
              </a:ext>
            </a:extLst>
          </p:cNvPr>
          <p:cNvSpPr txBox="1"/>
          <p:nvPr/>
        </p:nvSpPr>
        <p:spPr>
          <a:xfrm>
            <a:off x="2097852" y="1916484"/>
            <a:ext cx="1041420" cy="369332"/>
          </a:xfrm>
          <a:prstGeom prst="rect">
            <a:avLst/>
          </a:prstGeom>
          <a:noFill/>
        </p:spPr>
        <p:txBody>
          <a:bodyPr wrap="square" rtlCol="0">
            <a:spAutoFit/>
          </a:bodyPr>
          <a:lstStyle/>
          <a:p>
            <a:r>
              <a:rPr lang="en-US" dirty="0">
                <a:solidFill>
                  <a:schemeClr val="bg1"/>
                </a:solidFill>
              </a:rPr>
              <a:t>Irrigation </a:t>
            </a:r>
          </a:p>
        </p:txBody>
      </p:sp>
      <p:sp>
        <p:nvSpPr>
          <p:cNvPr id="13" name="TextBox 12">
            <a:extLst>
              <a:ext uri="{FF2B5EF4-FFF2-40B4-BE49-F238E27FC236}">
                <a16:creationId xmlns:a16="http://schemas.microsoft.com/office/drawing/2014/main" id="{934521DD-9319-FC0D-E7C0-BB6A1E3EBEC1}"/>
              </a:ext>
            </a:extLst>
          </p:cNvPr>
          <p:cNvSpPr txBox="1"/>
          <p:nvPr/>
        </p:nvSpPr>
        <p:spPr>
          <a:xfrm>
            <a:off x="985838" y="3533785"/>
            <a:ext cx="1691335" cy="369332"/>
          </a:xfrm>
          <a:prstGeom prst="rect">
            <a:avLst/>
          </a:prstGeom>
          <a:noFill/>
        </p:spPr>
        <p:txBody>
          <a:bodyPr wrap="square">
            <a:spAutoFit/>
          </a:bodyPr>
          <a:lstStyle/>
          <a:p>
            <a:r>
              <a:rPr lang="en-US" sz="1800" dirty="0">
                <a:solidFill>
                  <a:schemeClr val="bg1"/>
                </a:solidFill>
              </a:rPr>
              <a:t>Tenant(s) Evicted</a:t>
            </a:r>
          </a:p>
        </p:txBody>
      </p:sp>
      <p:sp>
        <p:nvSpPr>
          <p:cNvPr id="15" name="TextBox 14">
            <a:extLst>
              <a:ext uri="{FF2B5EF4-FFF2-40B4-BE49-F238E27FC236}">
                <a16:creationId xmlns:a16="http://schemas.microsoft.com/office/drawing/2014/main" id="{EE0D0CE8-7FFF-1217-F896-D75D973BC428}"/>
              </a:ext>
            </a:extLst>
          </p:cNvPr>
          <p:cNvSpPr txBox="1"/>
          <p:nvPr/>
        </p:nvSpPr>
        <p:spPr>
          <a:xfrm>
            <a:off x="4542777" y="5253593"/>
            <a:ext cx="3039842" cy="369332"/>
          </a:xfrm>
          <a:prstGeom prst="rect">
            <a:avLst/>
          </a:prstGeom>
          <a:noFill/>
        </p:spPr>
        <p:txBody>
          <a:bodyPr wrap="square">
            <a:spAutoFit/>
          </a:bodyPr>
          <a:lstStyle/>
          <a:p>
            <a:r>
              <a:rPr lang="en-US" sz="1800" dirty="0">
                <a:solidFill>
                  <a:schemeClr val="bg1"/>
                </a:solidFill>
              </a:rPr>
              <a:t>Customer Found &amp; Fixed Issue</a:t>
            </a:r>
          </a:p>
        </p:txBody>
      </p:sp>
      <p:pic>
        <p:nvPicPr>
          <p:cNvPr id="17" name="Picture 16">
            <a:extLst>
              <a:ext uri="{FF2B5EF4-FFF2-40B4-BE49-F238E27FC236}">
                <a16:creationId xmlns:a16="http://schemas.microsoft.com/office/drawing/2014/main" id="{148825E9-F8B3-03FE-409C-B25580ECDB4B}"/>
              </a:ext>
            </a:extLst>
          </p:cNvPr>
          <p:cNvPicPr>
            <a:picLocks noChangeAspect="1"/>
          </p:cNvPicPr>
          <p:nvPr/>
        </p:nvPicPr>
        <p:blipFill>
          <a:blip r:embed="rId10"/>
          <a:stretch>
            <a:fillRect/>
          </a:stretch>
        </p:blipFill>
        <p:spPr>
          <a:xfrm>
            <a:off x="8107930" y="4551211"/>
            <a:ext cx="3686689" cy="2172003"/>
          </a:xfrm>
          <a:prstGeom prst="rect">
            <a:avLst/>
          </a:prstGeom>
        </p:spPr>
      </p:pic>
    </p:spTree>
    <p:extLst>
      <p:ext uri="{BB962C8B-B14F-4D97-AF65-F5344CB8AC3E}">
        <p14:creationId xmlns:p14="http://schemas.microsoft.com/office/powerpoint/2010/main" val="2866891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E208F36-2959-4FDC-BF41-9A82B85E398F (2) (2)">
            <a:hlinkClick r:id="" action="ppaction://media"/>
            <a:extLst>
              <a:ext uri="{FF2B5EF4-FFF2-40B4-BE49-F238E27FC236}">
                <a16:creationId xmlns:a16="http://schemas.microsoft.com/office/drawing/2014/main" id="{37230B37-B5F0-7B35-AB83-11F7EF5A1BE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497388" y="171450"/>
            <a:ext cx="3568481" cy="6343650"/>
          </a:xfrm>
        </p:spPr>
      </p:pic>
      <p:sp>
        <p:nvSpPr>
          <p:cNvPr id="3" name="TextBox 2">
            <a:extLst>
              <a:ext uri="{FF2B5EF4-FFF2-40B4-BE49-F238E27FC236}">
                <a16:creationId xmlns:a16="http://schemas.microsoft.com/office/drawing/2014/main" id="{730BB8E2-051F-C30B-F2F8-08F491796B83}"/>
              </a:ext>
            </a:extLst>
          </p:cNvPr>
          <p:cNvSpPr txBox="1"/>
          <p:nvPr/>
        </p:nvSpPr>
        <p:spPr>
          <a:xfrm>
            <a:off x="747643" y="1720840"/>
            <a:ext cx="3347049" cy="3416320"/>
          </a:xfrm>
          <a:prstGeom prst="rect">
            <a:avLst/>
          </a:prstGeom>
          <a:noFill/>
        </p:spPr>
        <p:txBody>
          <a:bodyPr wrap="square" rtlCol="0">
            <a:spAutoFit/>
          </a:bodyPr>
          <a:lstStyle/>
          <a:p>
            <a:r>
              <a:rPr lang="en-US" b="1" dirty="0"/>
              <a:t>ARTICLE 1.5 JBWD Ownership of Water System Facilities</a:t>
            </a:r>
          </a:p>
          <a:p>
            <a:r>
              <a:rPr lang="en-US" dirty="0"/>
              <a:t>All customer service facilities through and including the meter shall be the property of the JBWD and will be operated and maintained by the JBWD. The customer’s pipeline and plumbing on his own parcel shall be the customer’s property, and it shall be the customer’s responsibility to operate and maintain.</a:t>
            </a:r>
          </a:p>
        </p:txBody>
      </p:sp>
    </p:spTree>
    <p:extLst>
      <p:ext uri="{BB962C8B-B14F-4D97-AF65-F5344CB8AC3E}">
        <p14:creationId xmlns:p14="http://schemas.microsoft.com/office/powerpoint/2010/main" val="359684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icrosoftTeams-video">
            <a:hlinkClick r:id="" action="ppaction://media"/>
            <a:extLst>
              <a:ext uri="{FF2B5EF4-FFF2-40B4-BE49-F238E27FC236}">
                <a16:creationId xmlns:a16="http://schemas.microsoft.com/office/drawing/2014/main" id="{A3F03E6D-B69D-C1CD-E526-EABF4AA2BB2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373591" y="113049"/>
            <a:ext cx="3545457" cy="6302722"/>
          </a:xfrm>
        </p:spPr>
      </p:pic>
      <p:sp>
        <p:nvSpPr>
          <p:cNvPr id="6" name="TextBox 5">
            <a:extLst>
              <a:ext uri="{FF2B5EF4-FFF2-40B4-BE49-F238E27FC236}">
                <a16:creationId xmlns:a16="http://schemas.microsoft.com/office/drawing/2014/main" id="{F41C43CD-C783-4494-2745-02CCDDE42ADA}"/>
              </a:ext>
            </a:extLst>
          </p:cNvPr>
          <p:cNvSpPr txBox="1"/>
          <p:nvPr/>
        </p:nvSpPr>
        <p:spPr>
          <a:xfrm>
            <a:off x="1104181" y="2618079"/>
            <a:ext cx="2622429" cy="1200329"/>
          </a:xfrm>
          <a:prstGeom prst="rect">
            <a:avLst/>
          </a:prstGeom>
          <a:noFill/>
        </p:spPr>
        <p:txBody>
          <a:bodyPr wrap="square" rtlCol="0">
            <a:spAutoFit/>
          </a:bodyPr>
          <a:lstStyle/>
          <a:p>
            <a:r>
              <a:rPr lang="en-US" dirty="0"/>
              <a:t>“There would be a lake in my yard.”</a:t>
            </a:r>
          </a:p>
          <a:p>
            <a:endParaRPr lang="en-US" dirty="0"/>
          </a:p>
          <a:p>
            <a:r>
              <a:rPr lang="en-US" dirty="0"/>
              <a:t>Oh?</a:t>
            </a:r>
          </a:p>
        </p:txBody>
      </p:sp>
    </p:spTree>
    <p:extLst>
      <p:ext uri="{BB962C8B-B14F-4D97-AF65-F5344CB8AC3E}">
        <p14:creationId xmlns:p14="http://schemas.microsoft.com/office/powerpoint/2010/main" val="129090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4690-9B60-56C7-D011-9C1BCA883956}"/>
              </a:ext>
            </a:extLst>
          </p:cNvPr>
          <p:cNvSpPr>
            <a:spLocks noGrp="1"/>
          </p:cNvSpPr>
          <p:nvPr>
            <p:ph type="title"/>
          </p:nvPr>
        </p:nvSpPr>
        <p:spPr>
          <a:xfrm>
            <a:off x="1141412" y="145131"/>
            <a:ext cx="9905998" cy="1478570"/>
          </a:xfrm>
        </p:spPr>
        <p:txBody>
          <a:bodyPr/>
          <a:lstStyle/>
          <a:p>
            <a:r>
              <a:rPr lang="en-US" dirty="0"/>
              <a:t>Common findings</a:t>
            </a:r>
          </a:p>
        </p:txBody>
      </p:sp>
      <p:sp>
        <p:nvSpPr>
          <p:cNvPr id="3" name="Content Placeholder 2">
            <a:extLst>
              <a:ext uri="{FF2B5EF4-FFF2-40B4-BE49-F238E27FC236}">
                <a16:creationId xmlns:a16="http://schemas.microsoft.com/office/drawing/2014/main" id="{F1FDFFB4-B354-B842-E968-F7C25AEDF251}"/>
              </a:ext>
            </a:extLst>
          </p:cNvPr>
          <p:cNvSpPr>
            <a:spLocks noGrp="1"/>
          </p:cNvSpPr>
          <p:nvPr>
            <p:ph idx="1"/>
          </p:nvPr>
        </p:nvSpPr>
        <p:spPr>
          <a:xfrm>
            <a:off x="1141412" y="1345250"/>
            <a:ext cx="9905999" cy="4167500"/>
          </a:xfrm>
        </p:spPr>
        <p:txBody>
          <a:bodyPr>
            <a:normAutofit/>
          </a:bodyPr>
          <a:lstStyle/>
          <a:p>
            <a:r>
              <a:rPr lang="en-US" sz="3200" dirty="0"/>
              <a:t>There is a recurring theme of irrigation programming issues and/or manually watering, leaving hoses on.</a:t>
            </a:r>
          </a:p>
          <a:p>
            <a:r>
              <a:rPr lang="en-US" sz="3200" dirty="0"/>
              <a:t>In 2026, we have not had ANY customer requests for meter testing. </a:t>
            </a:r>
          </a:p>
          <a:p>
            <a:pPr lvl="1"/>
            <a:r>
              <a:rPr lang="en-US" sz="2800" dirty="0"/>
              <a:t>I believe this is directly impacted by the Field Logic data that we are able to pull and provide to our customers.    </a:t>
            </a:r>
          </a:p>
          <a:p>
            <a:endParaRPr lang="en-US" dirty="0"/>
          </a:p>
        </p:txBody>
      </p:sp>
    </p:spTree>
    <p:extLst>
      <p:ext uri="{BB962C8B-B14F-4D97-AF65-F5344CB8AC3E}">
        <p14:creationId xmlns:p14="http://schemas.microsoft.com/office/powerpoint/2010/main" val="3221266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3" name="Picture 2" descr="A close-up of a keyboard&#10;&#10;Description automatically generated">
            <a:extLst>
              <a:ext uri="{FF2B5EF4-FFF2-40B4-BE49-F238E27FC236}">
                <a16:creationId xmlns:a16="http://schemas.microsoft.com/office/drawing/2014/main" id="{FE029F2E-3879-DD75-3712-F3D08171E39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6460" b="13008"/>
          <a:stretch/>
        </p:blipFill>
        <p:spPr>
          <a:xfrm>
            <a:off x="5838937" y="10"/>
            <a:ext cx="12191980" cy="6857990"/>
          </a:xfrm>
          <a:prstGeom prst="rect">
            <a:avLst/>
          </a:prstGeom>
        </p:spPr>
      </p:pic>
      <p:sp>
        <p:nvSpPr>
          <p:cNvPr id="4" name="TextBox 3">
            <a:extLst>
              <a:ext uri="{FF2B5EF4-FFF2-40B4-BE49-F238E27FC236}">
                <a16:creationId xmlns:a16="http://schemas.microsoft.com/office/drawing/2014/main" id="{B70585F6-E8F9-9477-93B2-C895E18936E5}"/>
              </a:ext>
            </a:extLst>
          </p:cNvPr>
          <p:cNvSpPr txBox="1"/>
          <p:nvPr/>
        </p:nvSpPr>
        <p:spPr>
          <a:xfrm>
            <a:off x="9798396" y="6657945"/>
            <a:ext cx="239360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butismileanyway.wordpress.com/2015/03/27/thank-you/">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2" name="TextBox 1">
            <a:extLst>
              <a:ext uri="{FF2B5EF4-FFF2-40B4-BE49-F238E27FC236}">
                <a16:creationId xmlns:a16="http://schemas.microsoft.com/office/drawing/2014/main" id="{F9A8D94A-BA7A-BAF8-0A00-88424C1789B6}"/>
              </a:ext>
            </a:extLst>
          </p:cNvPr>
          <p:cNvSpPr txBox="1"/>
          <p:nvPr/>
        </p:nvSpPr>
        <p:spPr>
          <a:xfrm>
            <a:off x="2689541" y="701944"/>
            <a:ext cx="5879507" cy="1569660"/>
          </a:xfrm>
          <a:prstGeom prst="rect">
            <a:avLst/>
          </a:prstGeom>
          <a:solidFill>
            <a:schemeClr val="bg1">
              <a:lumMod val="85000"/>
              <a:lumOff val="15000"/>
            </a:schemeClr>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3200" dirty="0"/>
              <a:t>Thank you to staff for their input, dedication, and resilience.</a:t>
            </a:r>
          </a:p>
          <a:p>
            <a:r>
              <a:rPr lang="en-US" sz="3200" dirty="0"/>
              <a:t> </a:t>
            </a:r>
          </a:p>
        </p:txBody>
      </p:sp>
    </p:spTree>
    <p:extLst>
      <p:ext uri="{BB962C8B-B14F-4D97-AF65-F5344CB8AC3E}">
        <p14:creationId xmlns:p14="http://schemas.microsoft.com/office/powerpoint/2010/main" val="30286450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33205</TotalTime>
  <Words>317</Words>
  <Application>Microsoft Office PowerPoint</Application>
  <PresentationFormat>Widescreen</PresentationFormat>
  <Paragraphs>33</Paragraphs>
  <Slides>8</Slides>
  <Notes>0</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Tw Cen MT</vt:lpstr>
      <vt:lpstr>Circuit</vt:lpstr>
      <vt:lpstr>Customer support staff report. january – June 2026. </vt:lpstr>
      <vt:lpstr>Phone calls remain the top communication method with customers. </vt:lpstr>
      <vt:lpstr>Higher than “normal” use letters</vt:lpstr>
      <vt:lpstr>Work with the field</vt:lpstr>
      <vt:lpstr>PowerPoint Presentation</vt:lpstr>
      <vt:lpstr>PowerPoint Presentation</vt:lpstr>
      <vt:lpstr>Common findings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support staff report</dc:title>
  <dc:creator>David Shook</dc:creator>
  <cp:lastModifiedBy>Lisa Thompson</cp:lastModifiedBy>
  <cp:revision>90</cp:revision>
  <cp:lastPrinted>2024-01-17T15:10:56Z</cp:lastPrinted>
  <dcterms:created xsi:type="dcterms:W3CDTF">2023-12-28T22:06:08Z</dcterms:created>
  <dcterms:modified xsi:type="dcterms:W3CDTF">2026-09-08T21:40:53Z</dcterms:modified>
</cp:coreProperties>
</file>