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Introduce the four agenda items and the decisions requested of the Board.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Frame 7A as information, 7B as direction on a County comment, and 7C-7D as spending authorizations.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Begin the separate discussion of Agenda Item 7A.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Emphasize that JBWD is not a land-use agency. Its technical review is required for service feasibility and should not be characterized as approval or disapproval of the project.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Neither study has completed District review, and neither has been presented to the Board for final review and acceptance. Plan-check costs are funded by the Developer’s deposit.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wastewater facilities are expected to remain in service for the life of the development and are not currently proposed to be owned or operated by JBWD.</a:t>
            </a:r>
          </a:p>
          <a:p>
            <a:r>
              <a:t>Plan-check costs are funded from the Developer's plan-check deposit.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Begin the separate discussion of Agenda Item 7B.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proposed letter is limited to matters within JBWD’s expertise and jurisdiction. JBWD may later rely on the County’s environmental document when acting on its own approvals.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letter expressly takes no position on density or other land-use merits and reserves all rights regarding ownership or operation of the wastewater facility.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Begin the separate discussion of Agenda Item 7C.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added work is outside the existing Engineering Services During Construction scope but relates to the same active project.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Staff expects the actual need may be less than the full proposal amount. Prior-year unexpended amounts may also represent potential budget authority that could be carried forward.</a:t>
            </a:r>
          </a:p>
          <a:p>
            <a:endParaRPr dirty="0"/>
          </a:p>
          <a:p>
            <a:r>
              <a:rPr dirty="0"/>
              <a:t>[Sources]</a:t>
            </a:r>
          </a:p>
          <a:p>
            <a:r>
              <a:rPr dirty="0"/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Begin the separate discussion of Agenda Item 7D.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FY 2026/27 budget includes $10,000 for a trailer-mounted arrow board. The staff report recommends purchase from Tops N Barricades.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Close by restating the requested action for each item and invite Board questions.</a:t>
            </a:r>
          </a:p>
          <a:p>
            <a:endParaRPr/>
          </a:p>
          <a:p>
            <a:r>
              <a:t>[Sources]</a:t>
            </a:r>
          </a:p>
          <a:p>
            <a:r>
              <a:t>Joshua Basin Water District, Revised Agenda, September 2, 2026, Agenda Items 7A-7D (pp. 38-54).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6444D5C-BF18-4785-B5BB-A4DB8010F7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85750" cy="6858000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F410A1-043D-47AB-8C16-F1E2BBEC14A1}"/>
              </a:ext>
            </a:extLst>
          </p:cNvPr>
          <p:cNvSpPr>
            <a:spLocks noGrp="1"/>
          </p:cNvSpPr>
          <p:nvPr/>
        </p:nvSpPr>
        <p:spPr>
          <a:xfrm>
            <a:off x="781050" y="685800"/>
            <a:ext cx="3619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55B8C5"/>
                </a:solidFill>
              </a:defRPr>
            </a:pPr>
            <a:r>
              <a:rPr sz="1125" b="1">
                <a:solidFill>
                  <a:srgbClr val="55B8C5"/>
                </a:solidFill>
              </a:rPr>
              <a:t>BOARD MEETING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8D388B-1AF9-4834-B279-13C4AAE6FE51}"/>
              </a:ext>
            </a:extLst>
          </p:cNvPr>
          <p:cNvSpPr>
            <a:spLocks noGrp="1"/>
          </p:cNvSpPr>
          <p:nvPr/>
        </p:nvSpPr>
        <p:spPr>
          <a:xfrm>
            <a:off x="781050" y="1285875"/>
            <a:ext cx="6667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950" b="1">
                <a:solidFill>
                  <a:srgbClr val="FFFFFF"/>
                </a:solidFill>
              </a:defRPr>
            </a:pPr>
            <a:r>
              <a:rPr sz="4950" b="1">
                <a:solidFill>
                  <a:srgbClr val="FFFFFF"/>
                </a:solidFill>
              </a:rPr>
              <a:t>Agenda Items</a:t>
            </a:r>
          </a:p>
          <a:p>
            <a:pPr algn="l">
              <a:defRPr sz="4950" b="1">
                <a:solidFill>
                  <a:srgbClr val="FFFFFF"/>
                </a:solidFill>
              </a:defRPr>
            </a:pPr>
            <a:r>
              <a:rPr sz="4950" b="1">
                <a:solidFill>
                  <a:srgbClr val="FFFFFF"/>
                </a:solidFill>
              </a:rPr>
              <a:t>7A–7D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A20846-90CC-4B31-82F2-DD22F6C6BB04}"/>
              </a:ext>
            </a:extLst>
          </p:cNvPr>
          <p:cNvSpPr>
            <a:spLocks noGrp="1"/>
          </p:cNvSpPr>
          <p:nvPr/>
        </p:nvSpPr>
        <p:spPr>
          <a:xfrm>
            <a:off x="819150" y="3200400"/>
            <a:ext cx="647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0">
                <a:solidFill>
                  <a:srgbClr val="D6E7EA"/>
                </a:solidFill>
              </a:defRPr>
            </a:pPr>
            <a:r>
              <a:rPr lang="en-US" sz="1875" b="0" dirty="0">
                <a:solidFill>
                  <a:srgbClr val="D6E7EA"/>
                </a:solidFill>
              </a:rPr>
              <a:t>S</a:t>
            </a:r>
            <a:r>
              <a:rPr sz="1875" b="0" dirty="0">
                <a:solidFill>
                  <a:srgbClr val="D6E7EA"/>
                </a:solidFill>
              </a:rPr>
              <a:t>taff recommendations</a:t>
            </a:r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344A4EB5-D322-4D49-AE0E-6CDC7FA5746C}"/>
              </a:ext>
            </a:extLst>
          </p:cNvPr>
          <p:cNvSpPr>
            <a:spLocks noGrp="1"/>
          </p:cNvSpPr>
          <p:nvPr/>
        </p:nvSpPr>
        <p:spPr>
          <a:xfrm>
            <a:off x="819150" y="3952875"/>
            <a:ext cx="4095750" cy="0"/>
          </a:xfrm>
          <a:prstGeom prst="line">
            <a:avLst/>
          </a:prstGeom>
          <a:noFill/>
          <a:ln w="38100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0F24D1-3568-4674-B8AB-70DE00D2E035}"/>
              </a:ext>
            </a:extLst>
          </p:cNvPr>
          <p:cNvSpPr>
            <a:spLocks noGrp="1"/>
          </p:cNvSpPr>
          <p:nvPr/>
        </p:nvSpPr>
        <p:spPr>
          <a:xfrm>
            <a:off x="819150" y="4257675"/>
            <a:ext cx="4095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September 2,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6F464F-0113-4200-866E-688709CAE085}"/>
              </a:ext>
            </a:extLst>
          </p:cNvPr>
          <p:cNvSpPr>
            <a:spLocks noGrp="1"/>
          </p:cNvSpPr>
          <p:nvPr/>
        </p:nvSpPr>
        <p:spPr>
          <a:xfrm>
            <a:off x="819150" y="5905500"/>
            <a:ext cx="590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D6E7EA"/>
                </a:solidFill>
              </a:defRPr>
            </a:pPr>
            <a:r>
              <a:rPr sz="1350" b="1">
                <a:solidFill>
                  <a:srgbClr val="D6E7EA"/>
                </a:solidFill>
              </a:rPr>
              <a:t>Joshua Basin Water District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82E23C-DCC7-4C00-B33E-9DA9C904FF9C}"/>
              </a:ext>
            </a:extLst>
          </p:cNvPr>
          <p:cNvSpPr>
            <a:spLocks noGrp="1"/>
          </p:cNvSpPr>
          <p:nvPr/>
        </p:nvSpPr>
        <p:spPr>
          <a:xfrm>
            <a:off x="8858250" y="857250"/>
            <a:ext cx="2647950" cy="4476750"/>
          </a:xfrm>
          <a:prstGeom prst="rect">
            <a:avLst/>
          </a:prstGeom>
          <a:solidFill>
            <a:srgbClr val="176B8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7B6D45-FBA6-46BB-BB75-94E4BF2CDC8A}"/>
              </a:ext>
            </a:extLst>
          </p:cNvPr>
          <p:cNvSpPr>
            <a:spLocks noGrp="1"/>
          </p:cNvSpPr>
          <p:nvPr/>
        </p:nvSpPr>
        <p:spPr>
          <a:xfrm>
            <a:off x="9286875" y="123825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7A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F65CD3-9FAD-4E4F-8A30-BD087274B8AA}"/>
              </a:ext>
            </a:extLst>
          </p:cNvPr>
          <p:cNvSpPr>
            <a:spLocks noGrp="1"/>
          </p:cNvSpPr>
          <p:nvPr/>
        </p:nvSpPr>
        <p:spPr>
          <a:xfrm>
            <a:off x="9286875" y="2143125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7B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C730FD-7C5D-4ABA-A8BD-2217B10BE837}"/>
              </a:ext>
            </a:extLst>
          </p:cNvPr>
          <p:cNvSpPr>
            <a:spLocks noGrp="1"/>
          </p:cNvSpPr>
          <p:nvPr/>
        </p:nvSpPr>
        <p:spPr>
          <a:xfrm>
            <a:off x="9286875" y="3048000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7C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6DF683-6F20-48B0-BEC7-29B354C1CD10}"/>
              </a:ext>
            </a:extLst>
          </p:cNvPr>
          <p:cNvSpPr>
            <a:spLocks noGrp="1"/>
          </p:cNvSpPr>
          <p:nvPr/>
        </p:nvSpPr>
        <p:spPr>
          <a:xfrm>
            <a:off x="9286875" y="3952875"/>
            <a:ext cx="1809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7D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9C3217-4EBC-C819-01B0-C294553C6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5567" y="4753997"/>
            <a:ext cx="4622016" cy="151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63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6DBA16C-B9F9-4CD3-9C4A-16ABBC1DE264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MEETING OVERVIEW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109C05-BF5A-4F87-A260-6E7DE2184DA0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>
                <a:solidFill>
                  <a:srgbClr val="17262D"/>
                </a:solidFill>
              </a:rPr>
              <a:t>Four items; three distinct Board actions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651F179-4EB2-4C02-9655-68BD5FA72E91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46DC92-B9C5-422A-82ED-BEF48997B34E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7A–7D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AF4438-347A-4B49-BF93-D73ED6D0D9ED}"/>
              </a:ext>
            </a:extLst>
          </p:cNvPr>
          <p:cNvSpPr>
            <a:spLocks noGrp="1"/>
          </p:cNvSpPr>
          <p:nvPr/>
        </p:nvSpPr>
        <p:spPr>
          <a:xfrm>
            <a:off x="723900" y="1638300"/>
            <a:ext cx="857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56676E"/>
                </a:solidFill>
              </a:defRPr>
            </a:pPr>
            <a:r>
              <a:rPr sz="1125" b="1">
                <a:solidFill>
                  <a:srgbClr val="56676E"/>
                </a:solidFill>
              </a:rPr>
              <a:t>ITEM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4BB92B-5205-4320-9BCB-6B7BA5A55A23}"/>
              </a:ext>
            </a:extLst>
          </p:cNvPr>
          <p:cNvSpPr>
            <a:spLocks noGrp="1"/>
          </p:cNvSpPr>
          <p:nvPr/>
        </p:nvSpPr>
        <p:spPr>
          <a:xfrm>
            <a:off x="1809750" y="1638300"/>
            <a:ext cx="4572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56676E"/>
                </a:solidFill>
              </a:defRPr>
            </a:pPr>
            <a:r>
              <a:rPr sz="1125" b="1">
                <a:solidFill>
                  <a:srgbClr val="56676E"/>
                </a:solidFill>
              </a:rPr>
              <a:t>SUBJECT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8CCDB-F8D4-4B34-9ECB-098F137301D3}"/>
              </a:ext>
            </a:extLst>
          </p:cNvPr>
          <p:cNvSpPr>
            <a:spLocks noGrp="1"/>
          </p:cNvSpPr>
          <p:nvPr/>
        </p:nvSpPr>
        <p:spPr>
          <a:xfrm>
            <a:off x="6667500" y="1638300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56676E"/>
                </a:solidFill>
              </a:defRPr>
            </a:pPr>
            <a:r>
              <a:rPr sz="1125" b="1">
                <a:solidFill>
                  <a:srgbClr val="56676E"/>
                </a:solidFill>
              </a:rPr>
              <a:t>BOARD ACTION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6E32CF-3928-404D-A4D3-78A827A33E54}"/>
              </a:ext>
            </a:extLst>
          </p:cNvPr>
          <p:cNvSpPr>
            <a:spLocks noGrp="1"/>
          </p:cNvSpPr>
          <p:nvPr/>
        </p:nvSpPr>
        <p:spPr>
          <a:xfrm>
            <a:off x="9382125" y="163830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56676E"/>
                </a:solidFill>
              </a:defRPr>
            </a:pPr>
            <a:r>
              <a:rPr sz="1125" b="1">
                <a:solidFill>
                  <a:srgbClr val="56676E"/>
                </a:solidFill>
              </a:rPr>
              <a:t>IMPACT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CE622596-98E6-4C51-8B88-0B2504753DC1}"/>
              </a:ext>
            </a:extLst>
          </p:cNvPr>
          <p:cNvSpPr>
            <a:spLocks noGrp="1"/>
          </p:cNvSpPr>
          <p:nvPr/>
        </p:nvSpPr>
        <p:spPr>
          <a:xfrm>
            <a:off x="685800" y="1971675"/>
            <a:ext cx="1082040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0E914A-99D8-48DA-A41F-FA858ABFD19A}"/>
              </a:ext>
            </a:extLst>
          </p:cNvPr>
          <p:cNvSpPr>
            <a:spLocks noGrp="1"/>
          </p:cNvSpPr>
          <p:nvPr/>
        </p:nvSpPr>
        <p:spPr>
          <a:xfrm>
            <a:off x="685800" y="2047875"/>
            <a:ext cx="10820400" cy="781050"/>
          </a:xfrm>
          <a:prstGeom prst="rect">
            <a:avLst/>
          </a:prstGeom>
          <a:solidFill>
            <a:srgbClr val="F5F8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6E04CA-F6CC-4144-895B-9C22E9A2E265}"/>
              </a:ext>
            </a:extLst>
          </p:cNvPr>
          <p:cNvSpPr>
            <a:spLocks noGrp="1"/>
          </p:cNvSpPr>
          <p:nvPr/>
        </p:nvSpPr>
        <p:spPr>
          <a:xfrm>
            <a:off x="800100" y="212407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7A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C04275-1A20-4AEA-B4B6-525B83B3C5E1}"/>
              </a:ext>
            </a:extLst>
          </p:cNvPr>
          <p:cNvSpPr>
            <a:spLocks noGrp="1"/>
          </p:cNvSpPr>
          <p:nvPr/>
        </p:nvSpPr>
        <p:spPr>
          <a:xfrm>
            <a:off x="1809750" y="2124075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262D"/>
                </a:solidFill>
              </a:defRPr>
            </a:pPr>
            <a:r>
              <a:rPr sz="1650" b="1">
                <a:solidFill>
                  <a:srgbClr val="17262D"/>
                </a:solidFill>
              </a:rPr>
              <a:t>Lovemore Ranch plan check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A68C44-295F-4BB8-8FE1-F3689FCD1B5F}"/>
              </a:ext>
            </a:extLst>
          </p:cNvPr>
          <p:cNvSpPr>
            <a:spLocks noGrp="1"/>
          </p:cNvSpPr>
          <p:nvPr/>
        </p:nvSpPr>
        <p:spPr>
          <a:xfrm>
            <a:off x="6667500" y="2124075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Receive update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B844795-41D9-4734-B670-6D82C2253ADA}"/>
              </a:ext>
            </a:extLst>
          </p:cNvPr>
          <p:cNvSpPr>
            <a:spLocks noGrp="1"/>
          </p:cNvSpPr>
          <p:nvPr/>
        </p:nvSpPr>
        <p:spPr>
          <a:xfrm>
            <a:off x="9382125" y="212407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500" b="0">
                <a:solidFill>
                  <a:srgbClr val="56676E"/>
                </a:solidFill>
              </a:rPr>
              <a:t>Informational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CEEC14-667F-45A1-A1D9-0928002E75F6}"/>
              </a:ext>
            </a:extLst>
          </p:cNvPr>
          <p:cNvSpPr>
            <a:spLocks noGrp="1"/>
          </p:cNvSpPr>
          <p:nvPr/>
        </p:nvSpPr>
        <p:spPr>
          <a:xfrm>
            <a:off x="800100" y="3028950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7B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675A81-3C05-4E62-9DFB-4AA06AA062F8}"/>
              </a:ext>
            </a:extLst>
          </p:cNvPr>
          <p:cNvSpPr>
            <a:spLocks noGrp="1"/>
          </p:cNvSpPr>
          <p:nvPr/>
        </p:nvSpPr>
        <p:spPr>
          <a:xfrm>
            <a:off x="1809750" y="302895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262D"/>
                </a:solidFill>
              </a:defRPr>
            </a:pPr>
            <a:r>
              <a:rPr sz="1650" b="1">
                <a:solidFill>
                  <a:srgbClr val="17262D"/>
                </a:solidFill>
              </a:rPr>
              <a:t>Lovemore Ranch County letter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7BFAE0-6EC6-4F4E-BC78-1933B62BA6B1}"/>
              </a:ext>
            </a:extLst>
          </p:cNvPr>
          <p:cNvSpPr>
            <a:spLocks noGrp="1"/>
          </p:cNvSpPr>
          <p:nvPr/>
        </p:nvSpPr>
        <p:spPr>
          <a:xfrm>
            <a:off x="6667500" y="3028950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Approve / direct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D387A4-5625-4ED0-BACA-8C8F836F0FAC}"/>
              </a:ext>
            </a:extLst>
          </p:cNvPr>
          <p:cNvSpPr>
            <a:spLocks noGrp="1"/>
          </p:cNvSpPr>
          <p:nvPr/>
        </p:nvSpPr>
        <p:spPr>
          <a:xfrm>
            <a:off x="9382125" y="3028950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500" b="0">
                <a:solidFill>
                  <a:srgbClr val="56676E"/>
                </a:solidFill>
              </a:rPr>
              <a:t>Policy direction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BD5E65-D64F-43FC-8C6E-967F11A5C498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10820400" cy="781050"/>
          </a:xfrm>
          <a:prstGeom prst="rect">
            <a:avLst/>
          </a:prstGeom>
          <a:solidFill>
            <a:srgbClr val="F5F8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399A50-7C16-4397-A7D5-EC07A89CD113}"/>
              </a:ext>
            </a:extLst>
          </p:cNvPr>
          <p:cNvSpPr>
            <a:spLocks noGrp="1"/>
          </p:cNvSpPr>
          <p:nvPr/>
        </p:nvSpPr>
        <p:spPr>
          <a:xfrm>
            <a:off x="800100" y="3933825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7C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0AD090-CF8D-4D18-8CA8-9C55F8145F32}"/>
              </a:ext>
            </a:extLst>
          </p:cNvPr>
          <p:cNvSpPr>
            <a:spLocks noGrp="1"/>
          </p:cNvSpPr>
          <p:nvPr/>
        </p:nvSpPr>
        <p:spPr>
          <a:xfrm>
            <a:off x="1809750" y="3933825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262D"/>
                </a:solidFill>
              </a:defRPr>
            </a:pPr>
            <a:r>
              <a:rPr sz="1650" b="1">
                <a:solidFill>
                  <a:srgbClr val="17262D"/>
                </a:solidFill>
              </a:rPr>
              <a:t>E2-1 construction management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E289F4-D2A1-48AC-BF12-5FEB423CBF65}"/>
              </a:ext>
            </a:extLst>
          </p:cNvPr>
          <p:cNvSpPr>
            <a:spLocks noGrp="1"/>
          </p:cNvSpPr>
          <p:nvPr/>
        </p:nvSpPr>
        <p:spPr>
          <a:xfrm>
            <a:off x="6667500" y="3933825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Authorize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334C92C-04A4-4B0A-BD36-D03C17FEE020}"/>
              </a:ext>
            </a:extLst>
          </p:cNvPr>
          <p:cNvSpPr>
            <a:spLocks noGrp="1"/>
          </p:cNvSpPr>
          <p:nvPr/>
        </p:nvSpPr>
        <p:spPr>
          <a:xfrm>
            <a:off x="9382125" y="3933825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500" b="0">
                <a:solidFill>
                  <a:srgbClr val="56676E"/>
                </a:solidFill>
              </a:rPr>
              <a:t>Up to $39,624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F6ACEF8-026F-4A45-A17B-428809ECA39C}"/>
              </a:ext>
            </a:extLst>
          </p:cNvPr>
          <p:cNvSpPr>
            <a:spLocks noGrp="1"/>
          </p:cNvSpPr>
          <p:nvPr/>
        </p:nvSpPr>
        <p:spPr>
          <a:xfrm>
            <a:off x="800100" y="4838700"/>
            <a:ext cx="66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76B87"/>
                </a:solidFill>
              </a:defRPr>
            </a:pPr>
            <a:r>
              <a:rPr sz="2100" b="1">
                <a:solidFill>
                  <a:srgbClr val="176B87"/>
                </a:solidFill>
              </a:rPr>
              <a:t>7D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CBC784A-D2C7-445A-ADA8-46940768DD1D}"/>
              </a:ext>
            </a:extLst>
          </p:cNvPr>
          <p:cNvSpPr>
            <a:spLocks noGrp="1"/>
          </p:cNvSpPr>
          <p:nvPr/>
        </p:nvSpPr>
        <p:spPr>
          <a:xfrm>
            <a:off x="1809750" y="4838700"/>
            <a:ext cx="457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262D"/>
                </a:solidFill>
              </a:defRPr>
            </a:pPr>
            <a:r>
              <a:rPr sz="1650" b="1">
                <a:solidFill>
                  <a:srgbClr val="17262D"/>
                </a:solidFill>
              </a:rPr>
              <a:t>Trailer-mounted arrow board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002ACA-55E3-48D7-A0B9-CF133C428884}"/>
              </a:ext>
            </a:extLst>
          </p:cNvPr>
          <p:cNvSpPr>
            <a:spLocks noGrp="1"/>
          </p:cNvSpPr>
          <p:nvPr/>
        </p:nvSpPr>
        <p:spPr>
          <a:xfrm>
            <a:off x="6667500" y="4838700"/>
            <a:ext cx="2381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Authorize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73ACBB-D1C5-497E-8668-189E7A9E9AE9}"/>
              </a:ext>
            </a:extLst>
          </p:cNvPr>
          <p:cNvSpPr>
            <a:spLocks noGrp="1"/>
          </p:cNvSpPr>
          <p:nvPr/>
        </p:nvSpPr>
        <p:spPr>
          <a:xfrm>
            <a:off x="9382125" y="4838700"/>
            <a:ext cx="2000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500" b="0">
                <a:solidFill>
                  <a:srgbClr val="56676E"/>
                </a:solidFill>
              </a:rPr>
              <a:t>$6,177 purchase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82A25D-48E5-49B3-8DC7-78CE2674ACCF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7633BF4-AD41-4531-B2DA-E53752BCDBCC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10836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C4B1C1-BDA5-4CC0-B635-FDD41C7CC9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BBFD4C-1B64-40D5-AA14-D1C9691B179E}"/>
              </a:ext>
            </a:extLst>
          </p:cNvPr>
          <p:cNvSpPr>
            <a:spLocks noGrp="1"/>
          </p:cNvSpPr>
          <p:nvPr/>
        </p:nvSpPr>
        <p:spPr>
          <a:xfrm>
            <a:off x="781050" y="74295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55B8C5"/>
                </a:solidFill>
              </a:defRPr>
            </a:pPr>
            <a:r>
              <a:rPr sz="1200" b="1">
                <a:solidFill>
                  <a:srgbClr val="55B8C5"/>
                </a:solidFill>
              </a:rPr>
              <a:t>AGENDA ITEM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9E70BC-D45B-406E-AACF-4F90488116AF}"/>
              </a:ext>
            </a:extLst>
          </p:cNvPr>
          <p:cNvSpPr>
            <a:spLocks noGrp="1"/>
          </p:cNvSpPr>
          <p:nvPr/>
        </p:nvSpPr>
        <p:spPr>
          <a:xfrm>
            <a:off x="781050" y="1257300"/>
            <a:ext cx="2762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6900" b="1">
                <a:solidFill>
                  <a:srgbClr val="FFFFFF"/>
                </a:solidFill>
              </a:defRPr>
            </a:pPr>
            <a:r>
              <a:rPr sz="6900" b="1">
                <a:solidFill>
                  <a:srgbClr val="FFFFFF"/>
                </a:solidFill>
              </a:rPr>
              <a:t>7A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E1D79D06-CF4E-48B1-B581-493FFEFD522C}"/>
              </a:ext>
            </a:extLst>
          </p:cNvPr>
          <p:cNvSpPr>
            <a:spLocks noGrp="1"/>
          </p:cNvSpPr>
          <p:nvPr/>
        </p:nvSpPr>
        <p:spPr>
          <a:xfrm>
            <a:off x="781050" y="3000375"/>
            <a:ext cx="10287000" cy="0"/>
          </a:xfrm>
          <a:prstGeom prst="line">
            <a:avLst/>
          </a:prstGeom>
          <a:noFill/>
          <a:ln w="38100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D5D26E-A625-4052-93F2-80A463D8F06A}"/>
              </a:ext>
            </a:extLst>
          </p:cNvPr>
          <p:cNvSpPr>
            <a:spLocks noGrp="1"/>
          </p:cNvSpPr>
          <p:nvPr/>
        </p:nvSpPr>
        <p:spPr>
          <a:xfrm>
            <a:off x="781050" y="3314700"/>
            <a:ext cx="1009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Lovemore Ranch — JBWD Water and Wastewater Plan Check Status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9EFE1E-156E-4028-9E55-5D10BA81ADD6}"/>
              </a:ext>
            </a:extLst>
          </p:cNvPr>
          <p:cNvSpPr>
            <a:spLocks noGrp="1"/>
          </p:cNvSpPr>
          <p:nvPr/>
        </p:nvSpPr>
        <p:spPr>
          <a:xfrm>
            <a:off x="781050" y="4810125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D6E7EA"/>
                </a:solidFill>
              </a:defRPr>
            </a:pPr>
            <a:r>
              <a:rPr sz="1350" b="1">
                <a:solidFill>
                  <a:srgbClr val="D6E7EA"/>
                </a:solidFill>
              </a:rPr>
              <a:t>RECEIVE INFORMATIONAL UPDATE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5F76B9-D6BA-400D-99AE-D847296819FC}"/>
              </a:ext>
            </a:extLst>
          </p:cNvPr>
          <p:cNvSpPr>
            <a:spLocks noGrp="1"/>
          </p:cNvSpPr>
          <p:nvPr/>
        </p:nvSpPr>
        <p:spPr>
          <a:xfrm>
            <a:off x="781050" y="5953125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AFC3C8"/>
                </a:solidFill>
              </a:defRPr>
            </a:pPr>
            <a:r>
              <a:rPr sz="1050" b="1">
                <a:solidFill>
                  <a:srgbClr val="AFC3C8"/>
                </a:solidFill>
              </a:rPr>
              <a:t>SEPTEMBER 2, 2026</a:t>
            </a:r>
          </a:p>
        </p:txBody>
      </p:sp>
    </p:spTree>
    <p:extLst>
      <p:ext uri="{BB962C8B-B14F-4D97-AF65-F5344CB8AC3E}">
        <p14:creationId xmlns:p14="http://schemas.microsoft.com/office/powerpoint/2010/main" val="252104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66A183C-1C59-431F-BBB6-BBDA400E9542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JURISDICTIONAL BOUNDARY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B94FCD-B6BD-41A3-9F34-B886EB150A2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 dirty="0">
                <a:solidFill>
                  <a:srgbClr val="17262D"/>
                </a:solidFill>
              </a:rPr>
              <a:t>JBWD’s role is service feasibility—</a:t>
            </a:r>
            <a:r>
              <a:rPr sz="2850" b="1" dirty="0">
                <a:solidFill>
                  <a:srgbClr val="FF0000"/>
                </a:solidFill>
              </a:rPr>
              <a:t>not land-use approval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CB18370-B299-4F58-9C7D-E34167AEAE6F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206882-11FD-4AA9-BAE1-4215719F2CC4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93E7CE-5E76-4844-9284-2C5774F9BB15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4953000" cy="3714750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AAE38E-97EC-4820-9044-915DCB0ECC7D}"/>
              </a:ext>
            </a:extLst>
          </p:cNvPr>
          <p:cNvSpPr>
            <a:spLocks noGrp="1"/>
          </p:cNvSpPr>
          <p:nvPr/>
        </p:nvSpPr>
        <p:spPr>
          <a:xfrm>
            <a:off x="1009650" y="1952625"/>
            <a:ext cx="4191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6B87"/>
                </a:solidFill>
              </a:defRPr>
            </a:pPr>
            <a:r>
              <a:rPr sz="2025" b="1">
                <a:solidFill>
                  <a:srgbClr val="176B87"/>
                </a:solidFill>
              </a:rPr>
              <a:t>JBWD decides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400848-0B0E-4C9F-A778-A7ECDEF11D72}"/>
              </a:ext>
            </a:extLst>
          </p:cNvPr>
          <p:cNvSpPr>
            <a:spLocks noGrp="1"/>
          </p:cNvSpPr>
          <p:nvPr/>
        </p:nvSpPr>
        <p:spPr>
          <a:xfrm>
            <a:off x="1009650" y="270510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E89148-C3CA-4BBB-86D0-5C0343B9381E}"/>
              </a:ext>
            </a:extLst>
          </p:cNvPr>
          <p:cNvSpPr>
            <a:spLocks noGrp="1"/>
          </p:cNvSpPr>
          <p:nvPr/>
        </p:nvSpPr>
        <p:spPr>
          <a:xfrm>
            <a:off x="1238250" y="2609850"/>
            <a:ext cx="3962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 dirty="0">
                <a:solidFill>
                  <a:srgbClr val="17262D"/>
                </a:solidFill>
              </a:rPr>
              <a:t>Can water and wastewater service feasibly be provided?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74755A-DAD9-41CD-8198-642AE3ED98EB}"/>
              </a:ext>
            </a:extLst>
          </p:cNvPr>
          <p:cNvSpPr>
            <a:spLocks noGrp="1"/>
          </p:cNvSpPr>
          <p:nvPr/>
        </p:nvSpPr>
        <p:spPr>
          <a:xfrm>
            <a:off x="1009650" y="35242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F4AFDE-F1BA-4CCE-A6A0-A0316C53E59C}"/>
              </a:ext>
            </a:extLst>
          </p:cNvPr>
          <p:cNvSpPr>
            <a:spLocks noGrp="1"/>
          </p:cNvSpPr>
          <p:nvPr/>
        </p:nvSpPr>
        <p:spPr>
          <a:xfrm>
            <a:off x="1238250" y="3429000"/>
            <a:ext cx="3962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What facilities, conditions, safeguards and financial assurances are required?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B14A46-F517-442C-8125-F43E34F3E605}"/>
              </a:ext>
            </a:extLst>
          </p:cNvPr>
          <p:cNvSpPr>
            <a:spLocks noGrp="1"/>
          </p:cNvSpPr>
          <p:nvPr/>
        </p:nvSpPr>
        <p:spPr>
          <a:xfrm>
            <a:off x="1009650" y="434340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7A4519-62A3-42D1-B45D-D8DEE828CA55}"/>
              </a:ext>
            </a:extLst>
          </p:cNvPr>
          <p:cNvSpPr>
            <a:spLocks noGrp="1"/>
          </p:cNvSpPr>
          <p:nvPr/>
        </p:nvSpPr>
        <p:spPr>
          <a:xfrm>
            <a:off x="1238250" y="4248150"/>
            <a:ext cx="3962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Whether technical studies satisfy District Rules &amp; Regulations.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470B16-9218-4DDC-9082-94F467E69C45}"/>
              </a:ext>
            </a:extLst>
          </p:cNvPr>
          <p:cNvSpPr>
            <a:spLocks noGrp="1"/>
          </p:cNvSpPr>
          <p:nvPr/>
        </p:nvSpPr>
        <p:spPr>
          <a:xfrm>
            <a:off x="5905500" y="1695450"/>
            <a:ext cx="5600700" cy="3714750"/>
          </a:xfrm>
          <a:prstGeom prst="rect">
            <a:avLst/>
          </a:prstGeom>
          <a:solidFill>
            <a:srgbClr val="F5EFE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4BCF4A-EAF0-4B24-99E8-24D54D1E1DF0}"/>
              </a:ext>
            </a:extLst>
          </p:cNvPr>
          <p:cNvSpPr>
            <a:spLocks noGrp="1"/>
          </p:cNvSpPr>
          <p:nvPr/>
        </p:nvSpPr>
        <p:spPr>
          <a:xfrm>
            <a:off x="6248400" y="1952625"/>
            <a:ext cx="4762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755A36"/>
                </a:solidFill>
              </a:defRPr>
            </a:pPr>
            <a:r>
              <a:rPr sz="2025" b="1">
                <a:solidFill>
                  <a:srgbClr val="755A36"/>
                </a:solidFill>
              </a:rPr>
              <a:t>The land-use agency decides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8374B75-5210-4DC7-AA4E-097E3C58056C}"/>
              </a:ext>
            </a:extLst>
          </p:cNvPr>
          <p:cNvSpPr>
            <a:spLocks noGrp="1"/>
          </p:cNvSpPr>
          <p:nvPr/>
        </p:nvSpPr>
        <p:spPr>
          <a:xfrm>
            <a:off x="6248400" y="270510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F8C330-B264-4C8C-9259-D97CC1F0D1BC}"/>
              </a:ext>
            </a:extLst>
          </p:cNvPr>
          <p:cNvSpPr>
            <a:spLocks noGrp="1"/>
          </p:cNvSpPr>
          <p:nvPr/>
        </p:nvSpPr>
        <p:spPr>
          <a:xfrm>
            <a:off x="6477000" y="2609850"/>
            <a:ext cx="4533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3F3A32"/>
                </a:solidFill>
              </a:defRPr>
            </a:pPr>
            <a:r>
              <a:rPr sz="1575" b="0" dirty="0">
                <a:solidFill>
                  <a:srgbClr val="3F3A32"/>
                </a:solidFill>
              </a:rPr>
              <a:t>Whether the development should be approved or denied.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E72E2E-E6D0-4FDD-8CC5-0B10FF2BD0E2}"/>
              </a:ext>
            </a:extLst>
          </p:cNvPr>
          <p:cNvSpPr>
            <a:spLocks noGrp="1"/>
          </p:cNvSpPr>
          <p:nvPr/>
        </p:nvSpPr>
        <p:spPr>
          <a:xfrm>
            <a:off x="6248400" y="35242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B112E1-1FA7-4F7D-917C-CA700BB6CEDC}"/>
              </a:ext>
            </a:extLst>
          </p:cNvPr>
          <p:cNvSpPr>
            <a:spLocks noGrp="1"/>
          </p:cNvSpPr>
          <p:nvPr/>
        </p:nvSpPr>
        <p:spPr>
          <a:xfrm>
            <a:off x="6477000" y="3429000"/>
            <a:ext cx="4533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3F3A32"/>
                </a:solidFill>
              </a:defRPr>
            </a:pPr>
            <a:r>
              <a:rPr sz="1575" b="0">
                <a:solidFill>
                  <a:srgbClr val="3F3A32"/>
                </a:solidFill>
              </a:rPr>
              <a:t>Land-use entitlements, density and project permitting.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569565-A45A-4E3C-AABE-8D02BF800F16}"/>
              </a:ext>
            </a:extLst>
          </p:cNvPr>
          <p:cNvSpPr>
            <a:spLocks noGrp="1"/>
          </p:cNvSpPr>
          <p:nvPr/>
        </p:nvSpPr>
        <p:spPr>
          <a:xfrm>
            <a:off x="6248400" y="434340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034A1D-6603-445A-8377-8907A461AA72}"/>
              </a:ext>
            </a:extLst>
          </p:cNvPr>
          <p:cNvSpPr>
            <a:spLocks noGrp="1"/>
          </p:cNvSpPr>
          <p:nvPr/>
        </p:nvSpPr>
        <p:spPr>
          <a:xfrm>
            <a:off x="6477000" y="4248150"/>
            <a:ext cx="4533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3F3A32"/>
                </a:solidFill>
              </a:defRPr>
            </a:pPr>
            <a:r>
              <a:rPr sz="1575" b="0">
                <a:solidFill>
                  <a:srgbClr val="3F3A32"/>
                </a:solidFill>
              </a:rPr>
              <a:t>Adequacy of the County’s environmental review.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3187D69-8503-4BB0-95B0-B34817E62677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10820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17262D"/>
                </a:solidFill>
              </a:defRPr>
            </a:pPr>
            <a:r>
              <a:rPr sz="2025" b="1" dirty="0">
                <a:solidFill>
                  <a:srgbClr val="17262D"/>
                </a:solidFill>
              </a:rPr>
              <a:t>Plan check is neither endorsement nor opposition to the development.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ECDD80-CAAF-47B3-B391-085D689088C4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258EC9-0EED-4A33-BD94-9602DC740BCB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70455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7FC2BC1-E577-4679-9549-53F5CB011E3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LOVEMORE RANCH PLAN CHECK STATUS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B6609D-C5FC-4405-82D6-8712D378498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 dirty="0">
                <a:solidFill>
                  <a:srgbClr val="17262D"/>
                </a:solidFill>
              </a:rPr>
              <a:t>Both feasibility studies </a:t>
            </a:r>
            <a:r>
              <a:rPr lang="en-US" sz="2850" b="1" dirty="0">
                <a:solidFill>
                  <a:srgbClr val="17262D"/>
                </a:solidFill>
              </a:rPr>
              <a:t>are ongoing</a:t>
            </a:r>
            <a:endParaRPr sz="2850" b="1" dirty="0">
              <a:solidFill>
                <a:srgbClr val="17262D"/>
              </a:solidFill>
            </a:endParaRP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2127423-15D9-4532-B7DC-6619FF51E453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5D3F1F-FB36-4E13-886C-7B6B5FD367FA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CCB76D-EF8C-4587-8EE8-A8989E5D838E}"/>
              </a:ext>
            </a:extLst>
          </p:cNvPr>
          <p:cNvSpPr>
            <a:spLocks noGrp="1"/>
          </p:cNvSpPr>
          <p:nvPr/>
        </p:nvSpPr>
        <p:spPr>
          <a:xfrm>
            <a:off x="723900" y="16954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6B87"/>
                </a:solidFill>
              </a:defRPr>
            </a:pPr>
            <a:r>
              <a:rPr sz="1125" b="1">
                <a:solidFill>
                  <a:srgbClr val="176B87"/>
                </a:solidFill>
              </a:rPr>
              <a:t>WATER STUDY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3EC630-9BDE-45CD-B8C3-1F6A7F4B8348}"/>
              </a:ext>
            </a:extLst>
          </p:cNvPr>
          <p:cNvSpPr>
            <a:spLocks noGrp="1"/>
          </p:cNvSpPr>
          <p:nvPr/>
        </p:nvSpPr>
        <p:spPr>
          <a:xfrm>
            <a:off x="6305550" y="16954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6B87"/>
                </a:solidFill>
              </a:defRPr>
            </a:pPr>
            <a:r>
              <a:rPr sz="1125" b="1">
                <a:solidFill>
                  <a:srgbClr val="176B87"/>
                </a:solidFill>
              </a:rPr>
              <a:t>WASTEWATER STUDY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DCD3F1-AD65-44CC-8267-6180CC82021A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4953000" cy="2857500"/>
          </a:xfrm>
          <a:prstGeom prst="rect">
            <a:avLst/>
          </a:prstGeom>
          <a:solidFill>
            <a:srgbClr val="F4F8F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03EC6B-8B02-46DA-A111-C52CBD875B13}"/>
              </a:ext>
            </a:extLst>
          </p:cNvPr>
          <p:cNvSpPr>
            <a:spLocks noGrp="1"/>
          </p:cNvSpPr>
          <p:nvPr/>
        </p:nvSpPr>
        <p:spPr>
          <a:xfrm>
            <a:off x="1028700" y="2381250"/>
            <a:ext cx="426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7262D"/>
                </a:solidFill>
              </a:defRPr>
            </a:pPr>
            <a:r>
              <a:rPr sz="2250" b="1">
                <a:solidFill>
                  <a:srgbClr val="17262D"/>
                </a:solidFill>
              </a:rPr>
              <a:t>Revision 2 under review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089EDB-16AF-4394-9CAE-C5BCD5E2F397}"/>
              </a:ext>
            </a:extLst>
          </p:cNvPr>
          <p:cNvSpPr>
            <a:spLocks noGrp="1"/>
          </p:cNvSpPr>
          <p:nvPr/>
        </p:nvSpPr>
        <p:spPr>
          <a:xfrm>
            <a:off x="1028700" y="3048000"/>
            <a:ext cx="40957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56676E"/>
                </a:solidFill>
              </a:defRPr>
            </a:pPr>
            <a:r>
              <a:rPr b="0" dirty="0">
                <a:solidFill>
                  <a:srgbClr val="56676E"/>
                </a:solidFill>
              </a:rPr>
              <a:t>West Coast Civil is reviewing the Developer’s revised study. Further comments or revisions may be required.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BDC2D0-843F-4D21-B95D-EA63753D8A28}"/>
              </a:ext>
            </a:extLst>
          </p:cNvPr>
          <p:cNvSpPr>
            <a:spLocks noGrp="1"/>
          </p:cNvSpPr>
          <p:nvPr/>
        </p:nvSpPr>
        <p:spPr>
          <a:xfrm>
            <a:off x="5905500" y="2076450"/>
            <a:ext cx="5600700" cy="2857500"/>
          </a:xfrm>
          <a:prstGeom prst="rect">
            <a:avLst/>
          </a:prstGeom>
          <a:solidFill>
            <a:srgbClr val="F8F4E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F2D60F-9B15-4F60-8ACB-DE120FC2FD85}"/>
              </a:ext>
            </a:extLst>
          </p:cNvPr>
          <p:cNvSpPr>
            <a:spLocks noGrp="1"/>
          </p:cNvSpPr>
          <p:nvPr/>
        </p:nvSpPr>
        <p:spPr>
          <a:xfrm>
            <a:off x="6248400" y="2381250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7262D"/>
                </a:solidFill>
              </a:defRPr>
            </a:pPr>
            <a:r>
              <a:rPr sz="2250" b="1">
                <a:solidFill>
                  <a:srgbClr val="17262D"/>
                </a:solidFill>
              </a:rPr>
              <a:t>Revised study not submitted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5F6F87-E55D-48C8-B535-F937F2BB93B5}"/>
              </a:ext>
            </a:extLst>
          </p:cNvPr>
          <p:cNvSpPr>
            <a:spLocks noGrp="1"/>
          </p:cNvSpPr>
          <p:nvPr/>
        </p:nvSpPr>
        <p:spPr>
          <a:xfrm>
            <a:off x="6248400" y="2952750"/>
            <a:ext cx="4762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56676E"/>
                </a:solidFill>
              </a:defRPr>
            </a:pPr>
            <a:r>
              <a:rPr sz="1575" b="0">
                <a:solidFill>
                  <a:srgbClr val="56676E"/>
                </a:solidFill>
              </a:rPr>
              <a:t>The initial study received substantial comments, including long-term ownership, operations, compliance, funding, emergency response, oversight and groundwater protection.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3DA15A-1933-489C-BA55-849927DF66E1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820400" cy="800100"/>
          </a:xfrm>
          <a:prstGeom prst="rect">
            <a:avLst/>
          </a:prstGeom>
          <a:solidFill>
            <a:srgbClr val="1726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220268-374E-4301-BCC0-10F2BA121FBD}"/>
              </a:ext>
            </a:extLst>
          </p:cNvPr>
          <p:cNvSpPr>
            <a:spLocks noGrp="1"/>
          </p:cNvSpPr>
          <p:nvPr/>
        </p:nvSpPr>
        <p:spPr>
          <a:xfrm>
            <a:off x="952500" y="5362575"/>
            <a:ext cx="1028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Next milestone: completed technical review → Board consideration under District Rules &amp; Regulations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B41410-B10F-48AF-AAFA-AB54B6ECF907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33B00C2-A58E-42A2-AC3A-20596F08557B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17755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8A8D12E5-B5C5-4A1D-8DA9-DF1FC2E304A0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DETAILED PLAN CHECK STATUS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39C54EC-D740-49DF-B14F-42B5DFA83AD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>
                <a:solidFill>
                  <a:srgbClr val="17262D"/>
                </a:solidFill>
              </a:rPr>
              <a:t>Water and wastewater reviews are at different stages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9BBB1D2-C2CD-4B06-A6DD-B8C6B70F8D19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228D58-2D87-497B-B3E8-26B62806EEAD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66113D-0EB3-488F-BB05-0DFAB2524F83}"/>
              </a:ext>
            </a:extLst>
          </p:cNvPr>
          <p:cNvSpPr>
            <a:spLocks noGrp="1"/>
          </p:cNvSpPr>
          <p:nvPr/>
        </p:nvSpPr>
        <p:spPr>
          <a:xfrm>
            <a:off x="685800" y="1766888"/>
            <a:ext cx="10785231" cy="1104899"/>
          </a:xfrm>
          <a:prstGeom prst="rect">
            <a:avLst/>
          </a:prstGeom>
          <a:solidFill>
            <a:srgbClr val="1726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B309FC-0BCC-4563-8BF9-2C7EC9F30786}"/>
              </a:ext>
            </a:extLst>
          </p:cNvPr>
          <p:cNvSpPr>
            <a:spLocks noGrp="1"/>
          </p:cNvSpPr>
          <p:nvPr/>
        </p:nvSpPr>
        <p:spPr>
          <a:xfrm>
            <a:off x="952500" y="182880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55B8C5"/>
                </a:solidFill>
              </a:defRPr>
            </a:pPr>
            <a:r>
              <a:rPr sz="1650" b="1">
                <a:solidFill>
                  <a:srgbClr val="55B8C5"/>
                </a:solidFill>
              </a:rPr>
              <a:t>Water study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D752E9-A291-4AB5-A11B-6F4B0F5AF3FF}"/>
              </a:ext>
            </a:extLst>
          </p:cNvPr>
          <p:cNvSpPr>
            <a:spLocks noGrp="1"/>
          </p:cNvSpPr>
          <p:nvPr/>
        </p:nvSpPr>
        <p:spPr>
          <a:xfrm>
            <a:off x="2857500" y="1790700"/>
            <a:ext cx="830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FFFFFF"/>
                </a:solidFill>
              </a:defRPr>
            </a:pPr>
            <a:r>
              <a:rPr sz="1575" b="1" dirty="0">
                <a:solidFill>
                  <a:srgbClr val="FFFFFF"/>
                </a:solidFill>
              </a:rPr>
              <a:t>Second revision submitted → West Coast Civil review underway → additional comments or revisions may follow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9CC49A-A529-4E0E-834B-DEA617595995}"/>
              </a:ext>
            </a:extLst>
          </p:cNvPr>
          <p:cNvSpPr>
            <a:spLocks noGrp="1"/>
          </p:cNvSpPr>
          <p:nvPr/>
        </p:nvSpPr>
        <p:spPr>
          <a:xfrm>
            <a:off x="952500" y="241935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EBC36C"/>
                </a:solidFill>
              </a:defRPr>
            </a:pPr>
            <a:r>
              <a:rPr sz="1650" b="1" dirty="0">
                <a:solidFill>
                  <a:srgbClr val="EBC36C"/>
                </a:solidFill>
              </a:rPr>
              <a:t>Wastewater study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30B01C-4010-4663-9AEC-40CFE2C7597B}"/>
              </a:ext>
            </a:extLst>
          </p:cNvPr>
          <p:cNvSpPr>
            <a:spLocks noGrp="1"/>
          </p:cNvSpPr>
          <p:nvPr/>
        </p:nvSpPr>
        <p:spPr>
          <a:xfrm>
            <a:off x="2857500" y="2348275"/>
            <a:ext cx="83058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FFFFFF"/>
                </a:solidFill>
              </a:defRPr>
            </a:pPr>
            <a:r>
              <a:rPr sz="1575" b="1" dirty="0">
                <a:solidFill>
                  <a:srgbClr val="FFFFFF"/>
                </a:solidFill>
              </a:rPr>
              <a:t>Initial review completed → substantial information requested → revised study has not been submitted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066CB7-68F9-4B33-B71C-83677385BC2F}"/>
              </a:ext>
            </a:extLst>
          </p:cNvPr>
          <p:cNvSpPr>
            <a:spLocks noGrp="1"/>
          </p:cNvSpPr>
          <p:nvPr/>
        </p:nvSpPr>
        <p:spPr>
          <a:xfrm>
            <a:off x="685800" y="2981325"/>
            <a:ext cx="10820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17262D"/>
                </a:solidFill>
              </a:defRPr>
            </a:pPr>
            <a:r>
              <a:rPr sz="2175" b="1">
                <a:solidFill>
                  <a:srgbClr val="17262D"/>
                </a:solidFill>
              </a:rPr>
              <a:t>The wastewater plan check must establish a durable operating framework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E35428-FB51-4373-935E-F3251B078915}"/>
              </a:ext>
            </a:extLst>
          </p:cNvPr>
          <p:cNvSpPr>
            <a:spLocks noGrp="1"/>
          </p:cNvSpPr>
          <p:nvPr/>
        </p:nvSpPr>
        <p:spPr>
          <a:xfrm>
            <a:off x="762000" y="366712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197A11-8029-4DD3-BE61-B7A3F60A5972}"/>
              </a:ext>
            </a:extLst>
          </p:cNvPr>
          <p:cNvSpPr>
            <a:spLocks noGrp="1"/>
          </p:cNvSpPr>
          <p:nvPr/>
        </p:nvSpPr>
        <p:spPr>
          <a:xfrm>
            <a:off x="1000125" y="354330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Ownership and governance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8479DDA-5054-4EA4-811F-F93D14536F9E}"/>
              </a:ext>
            </a:extLst>
          </p:cNvPr>
          <p:cNvSpPr>
            <a:spLocks noGrp="1"/>
          </p:cNvSpPr>
          <p:nvPr/>
        </p:nvSpPr>
        <p:spPr>
          <a:xfrm>
            <a:off x="6191250" y="366712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E0B768E-EACF-4A68-B073-C014546056A4}"/>
              </a:ext>
            </a:extLst>
          </p:cNvPr>
          <p:cNvSpPr>
            <a:spLocks noGrp="1"/>
          </p:cNvSpPr>
          <p:nvPr/>
        </p:nvSpPr>
        <p:spPr>
          <a:xfrm>
            <a:off x="6429375" y="354330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Operation and maintenance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22066E-C3AE-490C-9902-0463400DC358}"/>
              </a:ext>
            </a:extLst>
          </p:cNvPr>
          <p:cNvSpPr>
            <a:spLocks noGrp="1"/>
          </p:cNvSpPr>
          <p:nvPr/>
        </p:nvSpPr>
        <p:spPr>
          <a:xfrm>
            <a:off x="762000" y="42100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FC9F3A-8D6E-4DFE-8252-14C561E031D9}"/>
              </a:ext>
            </a:extLst>
          </p:cNvPr>
          <p:cNvSpPr>
            <a:spLocks noGrp="1"/>
          </p:cNvSpPr>
          <p:nvPr/>
        </p:nvSpPr>
        <p:spPr>
          <a:xfrm>
            <a:off x="1000125" y="4067175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Regulatory compliance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D38660-66E7-45C4-9359-5B216327BFC3}"/>
              </a:ext>
            </a:extLst>
          </p:cNvPr>
          <p:cNvSpPr>
            <a:spLocks noGrp="1"/>
          </p:cNvSpPr>
          <p:nvPr/>
        </p:nvSpPr>
        <p:spPr>
          <a:xfrm>
            <a:off x="6191250" y="42100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9810618-651A-431D-99C7-2BD6A5DA1673}"/>
              </a:ext>
            </a:extLst>
          </p:cNvPr>
          <p:cNvSpPr>
            <a:spLocks noGrp="1"/>
          </p:cNvSpPr>
          <p:nvPr/>
        </p:nvSpPr>
        <p:spPr>
          <a:xfrm>
            <a:off x="6429375" y="4086225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Repair and replacement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6A65A13-8C50-44CD-95B3-8D1C0B2599E6}"/>
              </a:ext>
            </a:extLst>
          </p:cNvPr>
          <p:cNvSpPr>
            <a:spLocks noGrp="1"/>
          </p:cNvSpPr>
          <p:nvPr/>
        </p:nvSpPr>
        <p:spPr>
          <a:xfrm>
            <a:off x="762000" y="475297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FA574E-80F1-4CF7-BE5E-5832A000C660}"/>
              </a:ext>
            </a:extLst>
          </p:cNvPr>
          <p:cNvSpPr>
            <a:spLocks noGrp="1"/>
          </p:cNvSpPr>
          <p:nvPr/>
        </p:nvSpPr>
        <p:spPr>
          <a:xfrm>
            <a:off x="1000125" y="462915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Financial assurances and funding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4E8EC5-FC47-4F47-B08B-5F612F40E87F}"/>
              </a:ext>
            </a:extLst>
          </p:cNvPr>
          <p:cNvSpPr>
            <a:spLocks noGrp="1"/>
          </p:cNvSpPr>
          <p:nvPr/>
        </p:nvSpPr>
        <p:spPr>
          <a:xfrm>
            <a:off x="6191250" y="475297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BE0CADC-BD36-4B33-90F4-4E84B0CE4654}"/>
              </a:ext>
            </a:extLst>
          </p:cNvPr>
          <p:cNvSpPr>
            <a:spLocks noGrp="1"/>
          </p:cNvSpPr>
          <p:nvPr/>
        </p:nvSpPr>
        <p:spPr>
          <a:xfrm>
            <a:off x="6429375" y="4629150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Emergency response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377C74-5FEC-41D6-9015-C228B4C21FD5}"/>
              </a:ext>
            </a:extLst>
          </p:cNvPr>
          <p:cNvSpPr>
            <a:spLocks noGrp="1"/>
          </p:cNvSpPr>
          <p:nvPr/>
        </p:nvSpPr>
        <p:spPr>
          <a:xfrm>
            <a:off x="762000" y="529590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5F70CFF-1577-416E-8D21-B5DD4D033B73}"/>
              </a:ext>
            </a:extLst>
          </p:cNvPr>
          <p:cNvSpPr>
            <a:spLocks noGrp="1"/>
          </p:cNvSpPr>
          <p:nvPr/>
        </p:nvSpPr>
        <p:spPr>
          <a:xfrm>
            <a:off x="1000125" y="5172075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District access and oversight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838810-CDC0-49AB-BE8B-46E89B3D5452}"/>
              </a:ext>
            </a:extLst>
          </p:cNvPr>
          <p:cNvSpPr>
            <a:spLocks noGrp="1"/>
          </p:cNvSpPr>
          <p:nvPr/>
        </p:nvSpPr>
        <p:spPr>
          <a:xfrm>
            <a:off x="6191250" y="529590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2390E8-9272-450C-9E8C-8C5B9CBB727D}"/>
              </a:ext>
            </a:extLst>
          </p:cNvPr>
          <p:cNvSpPr>
            <a:spLocks noGrp="1"/>
          </p:cNvSpPr>
          <p:nvPr/>
        </p:nvSpPr>
        <p:spPr>
          <a:xfrm>
            <a:off x="6429375" y="5172075"/>
            <a:ext cx="4333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17262D"/>
                </a:solidFill>
              </a:defRPr>
            </a:pPr>
            <a:r>
              <a:rPr sz="1500" b="0">
                <a:solidFill>
                  <a:srgbClr val="17262D"/>
                </a:solidFill>
              </a:rPr>
              <a:t>Groundwater protection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4EC3B96-29AC-4B34-B273-C296E97881E2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10820400" cy="447675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648F7D-ADFE-4B67-9904-51BD4CA78DA1}"/>
              </a:ext>
            </a:extLst>
          </p:cNvPr>
          <p:cNvSpPr>
            <a:spLocks noGrp="1"/>
          </p:cNvSpPr>
          <p:nvPr/>
        </p:nvSpPr>
        <p:spPr>
          <a:xfrm>
            <a:off x="876300" y="5848350"/>
            <a:ext cx="104394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17262D"/>
                </a:solidFill>
              </a:defRPr>
            </a:pPr>
            <a:r>
              <a:rPr sz="1575" b="1">
                <a:solidFill>
                  <a:srgbClr val="17262D"/>
                </a:solidFill>
              </a:rPr>
              <a:t>Public status: review is ongoing; neither study is complete or ready for Board acceptance.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1AE6C6-B940-41A1-B37E-E31B1671A289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8693453-B62E-49FC-993B-2CDE99AEB143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91480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3F4345-D7F2-4073-B493-8A8174C6348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C798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98D562-46B2-4ED0-9304-8803120715A8}"/>
              </a:ext>
            </a:extLst>
          </p:cNvPr>
          <p:cNvSpPr>
            <a:spLocks noGrp="1"/>
          </p:cNvSpPr>
          <p:nvPr/>
        </p:nvSpPr>
        <p:spPr>
          <a:xfrm>
            <a:off x="781050" y="74295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79842"/>
                </a:solidFill>
              </a:defRPr>
            </a:pPr>
            <a:r>
              <a:rPr sz="1200" b="1">
                <a:solidFill>
                  <a:srgbClr val="C79842"/>
                </a:solidFill>
              </a:rPr>
              <a:t>AGENDA ITEM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047371-EA30-490B-8921-C49DFD572F71}"/>
              </a:ext>
            </a:extLst>
          </p:cNvPr>
          <p:cNvSpPr>
            <a:spLocks noGrp="1"/>
          </p:cNvSpPr>
          <p:nvPr/>
        </p:nvSpPr>
        <p:spPr>
          <a:xfrm>
            <a:off x="781050" y="1257300"/>
            <a:ext cx="2762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6900" b="1">
                <a:solidFill>
                  <a:srgbClr val="FFFFFF"/>
                </a:solidFill>
              </a:defRPr>
            </a:pPr>
            <a:r>
              <a:rPr sz="6900" b="1">
                <a:solidFill>
                  <a:srgbClr val="FFFFFF"/>
                </a:solidFill>
              </a:rPr>
              <a:t>7B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96625F1-E78C-406A-8CF3-66E1A7616285}"/>
              </a:ext>
            </a:extLst>
          </p:cNvPr>
          <p:cNvSpPr>
            <a:spLocks noGrp="1"/>
          </p:cNvSpPr>
          <p:nvPr/>
        </p:nvSpPr>
        <p:spPr>
          <a:xfrm>
            <a:off x="781050" y="3000375"/>
            <a:ext cx="10287000" cy="0"/>
          </a:xfrm>
          <a:prstGeom prst="line">
            <a:avLst/>
          </a:prstGeom>
          <a:noFill/>
          <a:ln w="38100">
            <a:solidFill>
              <a:srgbClr val="C79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562C7F-D2B9-47A3-BEBF-62710E84B661}"/>
              </a:ext>
            </a:extLst>
          </p:cNvPr>
          <p:cNvSpPr>
            <a:spLocks noGrp="1"/>
          </p:cNvSpPr>
          <p:nvPr/>
        </p:nvSpPr>
        <p:spPr>
          <a:xfrm>
            <a:off x="781050" y="3314700"/>
            <a:ext cx="1009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Lovemore Ranch — Comment Letter to San Bernardino County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23F26E-ACF6-4B68-B906-D6DC94178AFD}"/>
              </a:ext>
            </a:extLst>
          </p:cNvPr>
          <p:cNvSpPr>
            <a:spLocks noGrp="1"/>
          </p:cNvSpPr>
          <p:nvPr/>
        </p:nvSpPr>
        <p:spPr>
          <a:xfrm>
            <a:off x="781050" y="4810125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D6E7EA"/>
                </a:solidFill>
              </a:defRPr>
            </a:pPr>
            <a:r>
              <a:rPr sz="1350" b="1" dirty="0">
                <a:solidFill>
                  <a:srgbClr val="D6E7EA"/>
                </a:solidFill>
              </a:rPr>
              <a:t>CONSIDER APPROVAL AND AUTHORIZE SUBMISSION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2EE6A9-7212-4766-8017-72C161FEE810}"/>
              </a:ext>
            </a:extLst>
          </p:cNvPr>
          <p:cNvSpPr>
            <a:spLocks noGrp="1"/>
          </p:cNvSpPr>
          <p:nvPr/>
        </p:nvSpPr>
        <p:spPr>
          <a:xfrm>
            <a:off x="781050" y="5953125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AFC3C8"/>
                </a:solidFill>
              </a:defRPr>
            </a:pPr>
            <a:r>
              <a:rPr sz="1050" b="1">
                <a:solidFill>
                  <a:srgbClr val="AFC3C8"/>
                </a:solidFill>
              </a:rPr>
              <a:t>SEPTEMBER 2, 2026</a:t>
            </a:r>
          </a:p>
        </p:txBody>
      </p:sp>
    </p:spTree>
    <p:extLst>
      <p:ext uri="{BB962C8B-B14F-4D97-AF65-F5344CB8AC3E}">
        <p14:creationId xmlns:p14="http://schemas.microsoft.com/office/powerpoint/2010/main" val="1384485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146A8DCB-B4F1-4E0B-9CD3-240B4EF71866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WHY COMMENT NOW?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E6256C-B20A-454E-BC2E-6EEAACF7861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>
                <a:solidFill>
                  <a:srgbClr val="17262D"/>
                </a:solidFill>
              </a:rPr>
              <a:t>The County comment letter and JBWD plan check are separate tracks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86109F7E-93C1-46BF-A1EA-F72EFE0BCFDB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20778FB-6CE1-4F12-9417-FD6CD1D7A03E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518B37-5793-4E5A-B9CD-276CF097C7D2}"/>
              </a:ext>
            </a:extLst>
          </p:cNvPr>
          <p:cNvSpPr>
            <a:spLocks noGrp="1"/>
          </p:cNvSpPr>
          <p:nvPr/>
        </p:nvSpPr>
        <p:spPr>
          <a:xfrm>
            <a:off x="685800" y="1771650"/>
            <a:ext cx="485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6B87"/>
                </a:solidFill>
              </a:defRPr>
            </a:pPr>
            <a:r>
              <a:rPr sz="1600" b="1" dirty="0">
                <a:solidFill>
                  <a:srgbClr val="176B87"/>
                </a:solidFill>
              </a:rPr>
              <a:t>COUNTY CEQA COMMENT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18157B-8547-4067-9D29-08177DF2B548}"/>
              </a:ext>
            </a:extLst>
          </p:cNvPr>
          <p:cNvSpPr>
            <a:spLocks noGrp="1"/>
          </p:cNvSpPr>
          <p:nvPr/>
        </p:nvSpPr>
        <p:spPr>
          <a:xfrm>
            <a:off x="6648450" y="1771650"/>
            <a:ext cx="485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6B87"/>
                </a:solidFill>
              </a:defRPr>
            </a:pPr>
            <a:r>
              <a:rPr sz="1600" b="1" dirty="0">
                <a:solidFill>
                  <a:srgbClr val="176B87"/>
                </a:solidFill>
              </a:rPr>
              <a:t>JBWD SERVICE REVIEW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C01D8D-7BA9-417C-A457-E46340FA7AD4}"/>
              </a:ext>
            </a:extLst>
          </p:cNvPr>
          <p:cNvSpPr>
            <a:spLocks noGrp="1"/>
          </p:cNvSpPr>
          <p:nvPr/>
        </p:nvSpPr>
        <p:spPr>
          <a:xfrm>
            <a:off x="685800" y="2171700"/>
            <a:ext cx="4255477" cy="2381250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BAAF32-186C-436A-8B39-7333EC649B8A}"/>
              </a:ext>
            </a:extLst>
          </p:cNvPr>
          <p:cNvSpPr>
            <a:spLocks noGrp="1"/>
          </p:cNvSpPr>
          <p:nvPr/>
        </p:nvSpPr>
        <p:spPr>
          <a:xfrm>
            <a:off x="1028700" y="241935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7262D"/>
                </a:solidFill>
              </a:defRPr>
            </a:pPr>
            <a:r>
              <a:rPr sz="2100" b="1">
                <a:solidFill>
                  <a:srgbClr val="17262D"/>
                </a:solidFill>
              </a:rPr>
              <a:t>Focused input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40B076-CA6C-45D4-9B79-CD50ECC1629B}"/>
              </a:ext>
            </a:extLst>
          </p:cNvPr>
          <p:cNvSpPr>
            <a:spLocks noGrp="1"/>
          </p:cNvSpPr>
          <p:nvPr/>
        </p:nvSpPr>
        <p:spPr>
          <a:xfrm>
            <a:off x="1028700" y="31051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150B18-FD46-4178-9ED0-F02ADB509592}"/>
              </a:ext>
            </a:extLst>
          </p:cNvPr>
          <p:cNvSpPr>
            <a:spLocks noGrp="1"/>
          </p:cNvSpPr>
          <p:nvPr/>
        </p:nvSpPr>
        <p:spPr>
          <a:xfrm>
            <a:off x="1257300" y="3009900"/>
            <a:ext cx="3771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Hydrology and drainage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329BFB-700A-4E12-8757-F734328A9C16}"/>
              </a:ext>
            </a:extLst>
          </p:cNvPr>
          <p:cNvSpPr>
            <a:spLocks noGrp="1"/>
          </p:cNvSpPr>
          <p:nvPr/>
        </p:nvSpPr>
        <p:spPr>
          <a:xfrm>
            <a:off x="1028700" y="36004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F6BFA8-BB45-4A27-AF0B-DE27731DE4CE}"/>
              </a:ext>
            </a:extLst>
          </p:cNvPr>
          <p:cNvSpPr>
            <a:spLocks noGrp="1"/>
          </p:cNvSpPr>
          <p:nvPr/>
        </p:nvSpPr>
        <p:spPr>
          <a:xfrm>
            <a:off x="1257300" y="3505200"/>
            <a:ext cx="3771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Groundwater and recharge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634659-5509-4D91-A6A4-4ED4FE8F7622}"/>
              </a:ext>
            </a:extLst>
          </p:cNvPr>
          <p:cNvSpPr>
            <a:spLocks noGrp="1"/>
          </p:cNvSpPr>
          <p:nvPr/>
        </p:nvSpPr>
        <p:spPr>
          <a:xfrm>
            <a:off x="1028700" y="40957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E867C8-E647-400D-98E9-F6E87A1BD579}"/>
              </a:ext>
            </a:extLst>
          </p:cNvPr>
          <p:cNvSpPr>
            <a:spLocks noGrp="1"/>
          </p:cNvSpPr>
          <p:nvPr/>
        </p:nvSpPr>
        <p:spPr>
          <a:xfrm>
            <a:off x="1257300" y="4000500"/>
            <a:ext cx="3771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On-site wastewater facility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BC7238-88D5-4824-8859-42C082EB2132}"/>
              </a:ext>
            </a:extLst>
          </p:cNvPr>
          <p:cNvSpPr>
            <a:spLocks noGrp="1"/>
          </p:cNvSpPr>
          <p:nvPr/>
        </p:nvSpPr>
        <p:spPr>
          <a:xfrm>
            <a:off x="6648450" y="2171700"/>
            <a:ext cx="4343400" cy="2381250"/>
          </a:xfrm>
          <a:prstGeom prst="rect">
            <a:avLst/>
          </a:prstGeom>
          <a:solidFill>
            <a:srgbClr val="F4F5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67853A-2BC0-4E39-9CE3-8490821217B7}"/>
              </a:ext>
            </a:extLst>
          </p:cNvPr>
          <p:cNvSpPr>
            <a:spLocks noGrp="1"/>
          </p:cNvSpPr>
          <p:nvPr/>
        </p:nvSpPr>
        <p:spPr>
          <a:xfrm>
            <a:off x="6991350" y="2419350"/>
            <a:ext cx="4095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17262D"/>
                </a:solidFill>
              </a:defRPr>
            </a:pPr>
            <a:r>
              <a:rPr sz="2100" b="1" dirty="0">
                <a:solidFill>
                  <a:srgbClr val="17262D"/>
                </a:solidFill>
              </a:rPr>
              <a:t>Feasibility determination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245494-7BE1-4BDC-AD77-12EF648890DC}"/>
              </a:ext>
            </a:extLst>
          </p:cNvPr>
          <p:cNvSpPr>
            <a:spLocks noGrp="1"/>
          </p:cNvSpPr>
          <p:nvPr/>
        </p:nvSpPr>
        <p:spPr>
          <a:xfrm>
            <a:off x="6991350" y="31051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A3BA81E-39A6-4FE6-9158-8C52B33D1B9E}"/>
              </a:ext>
            </a:extLst>
          </p:cNvPr>
          <p:cNvSpPr>
            <a:spLocks noGrp="1"/>
          </p:cNvSpPr>
          <p:nvPr/>
        </p:nvSpPr>
        <p:spPr>
          <a:xfrm>
            <a:off x="7219950" y="3009900"/>
            <a:ext cx="3771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 dirty="0">
                <a:solidFill>
                  <a:srgbClr val="17262D"/>
                </a:solidFill>
              </a:rPr>
              <a:t>Technical requirements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376680-160F-4326-9370-282E17D1E414}"/>
              </a:ext>
            </a:extLst>
          </p:cNvPr>
          <p:cNvSpPr>
            <a:spLocks noGrp="1"/>
          </p:cNvSpPr>
          <p:nvPr/>
        </p:nvSpPr>
        <p:spPr>
          <a:xfrm>
            <a:off x="6991350" y="36004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FC5508-175C-40BB-8305-E755ECA09979}"/>
              </a:ext>
            </a:extLst>
          </p:cNvPr>
          <p:cNvSpPr>
            <a:spLocks noGrp="1"/>
          </p:cNvSpPr>
          <p:nvPr/>
        </p:nvSpPr>
        <p:spPr>
          <a:xfrm>
            <a:off x="7219950" y="3505200"/>
            <a:ext cx="3771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Facilities and conditions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5D243F-2703-455D-8F48-A33079007F82}"/>
              </a:ext>
            </a:extLst>
          </p:cNvPr>
          <p:cNvSpPr>
            <a:spLocks noGrp="1"/>
          </p:cNvSpPr>
          <p:nvPr/>
        </p:nvSpPr>
        <p:spPr>
          <a:xfrm>
            <a:off x="6991350" y="4095750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ED190A-3280-4B41-B28C-6A09BC22BD2E}"/>
              </a:ext>
            </a:extLst>
          </p:cNvPr>
          <p:cNvSpPr>
            <a:spLocks noGrp="1"/>
          </p:cNvSpPr>
          <p:nvPr/>
        </p:nvSpPr>
        <p:spPr>
          <a:xfrm>
            <a:off x="7219950" y="4000500"/>
            <a:ext cx="37719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17262D"/>
                </a:solidFill>
              </a:defRPr>
            </a:pPr>
            <a:r>
              <a:rPr sz="1575" b="0">
                <a:solidFill>
                  <a:srgbClr val="17262D"/>
                </a:solidFill>
              </a:rPr>
              <a:t>Long-term service protections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D02F06-EBE1-4357-9457-EDEF0C9422AE}"/>
              </a:ext>
            </a:extLst>
          </p:cNvPr>
          <p:cNvSpPr>
            <a:spLocks noGrp="1"/>
          </p:cNvSpPr>
          <p:nvPr/>
        </p:nvSpPr>
        <p:spPr>
          <a:xfrm>
            <a:off x="5434013" y="2762255"/>
            <a:ext cx="619125" cy="12382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C79842"/>
                </a:solidFill>
              </a:defRPr>
            </a:pPr>
            <a:r>
              <a:rPr sz="4800" b="1" dirty="0">
                <a:solidFill>
                  <a:srgbClr val="C79842"/>
                </a:solidFill>
              </a:rPr>
              <a:t>≠</a:t>
            </a:r>
            <a:endParaRPr sz="3150" b="1" dirty="0">
              <a:solidFill>
                <a:srgbClr val="C79842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7E98DA6-2930-42D2-8833-439EAFFCD4FE}"/>
              </a:ext>
            </a:extLst>
          </p:cNvPr>
          <p:cNvSpPr>
            <a:spLocks noGrp="1"/>
          </p:cNvSpPr>
          <p:nvPr/>
        </p:nvSpPr>
        <p:spPr>
          <a:xfrm>
            <a:off x="876300" y="5038725"/>
            <a:ext cx="104394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7262D"/>
                </a:solidFill>
              </a:defRPr>
            </a:pPr>
            <a:r>
              <a:rPr sz="2400" b="1" dirty="0">
                <a:solidFill>
                  <a:srgbClr val="17262D"/>
                </a:solidFill>
              </a:rPr>
              <a:t>Commenting protects JBWD’s responsible-agency interests; </a:t>
            </a:r>
            <a:endParaRPr lang="en-US" sz="2400" b="1" dirty="0">
              <a:solidFill>
                <a:srgbClr val="17262D"/>
              </a:solidFill>
            </a:endParaRPr>
          </a:p>
          <a:p>
            <a:pPr algn="ctr">
              <a:defRPr sz="1875" b="1">
                <a:solidFill>
                  <a:srgbClr val="17262D"/>
                </a:solidFill>
              </a:defRPr>
            </a:pPr>
            <a:r>
              <a:rPr sz="2400" b="1" dirty="0">
                <a:solidFill>
                  <a:srgbClr val="17262D"/>
                </a:solidFill>
              </a:rPr>
              <a:t>it does not decide the project’s land-use merits or pre-approve service.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EABE5C7-1DB1-4FE9-924B-C481E1F7A802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0F9C3D-C8EB-49AA-A226-A3887ECEEBE6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60276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BCFC455-E595-4A83-B7D8-84903B49343F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 dirty="0">
                <a:solidFill>
                  <a:srgbClr val="176B87"/>
                </a:solidFill>
              </a:rPr>
              <a:t>REQUESTED COUNTY ANALYSIS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C2B831-48BD-4A28-9C32-774916325220}"/>
              </a:ext>
            </a:extLst>
          </p:cNvPr>
          <p:cNvSpPr>
            <a:spLocks noGrp="1"/>
          </p:cNvSpPr>
          <p:nvPr/>
        </p:nvSpPr>
        <p:spPr>
          <a:xfrm>
            <a:off x="675542" y="68580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lang="en-US" sz="2850" b="1" dirty="0">
                <a:solidFill>
                  <a:srgbClr val="17262D"/>
                </a:solidFill>
              </a:rPr>
              <a:t>T</a:t>
            </a:r>
            <a:r>
              <a:rPr sz="2850" b="1" dirty="0">
                <a:solidFill>
                  <a:srgbClr val="17262D"/>
                </a:solidFill>
              </a:rPr>
              <a:t>he draft letter asks the County to resolve three technical questions</a:t>
            </a:r>
            <a:r>
              <a:rPr lang="en-US" sz="2850" b="1" dirty="0">
                <a:solidFill>
                  <a:srgbClr val="17262D"/>
                </a:solidFill>
              </a:rPr>
              <a:t> - </a:t>
            </a:r>
            <a:r>
              <a:rPr lang="en-US" sz="2400" b="1" dirty="0">
                <a:solidFill>
                  <a:srgbClr val="17262D"/>
                </a:solidFill>
              </a:rPr>
              <a:t>For the Record</a:t>
            </a:r>
            <a:endParaRPr sz="2850" b="1" dirty="0">
              <a:solidFill>
                <a:srgbClr val="17262D"/>
              </a:solidFill>
            </a:endParaRP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F66FA2E5-C0B4-4C4B-9BDA-8A0E72C558C2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6B47C6-C571-400A-ABCD-B3843C0BFC01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3F1B2F-942D-48A2-B9E3-63355A6B50AE}"/>
              </a:ext>
            </a:extLst>
          </p:cNvPr>
          <p:cNvSpPr>
            <a:spLocks noGrp="1"/>
          </p:cNvSpPr>
          <p:nvPr/>
        </p:nvSpPr>
        <p:spPr>
          <a:xfrm>
            <a:off x="723900" y="1676400"/>
            <a:ext cx="61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55B8C5"/>
                </a:solidFill>
              </a:defRPr>
            </a:pPr>
            <a:r>
              <a:rPr sz="2550" b="1">
                <a:solidFill>
                  <a:srgbClr val="55B8C5"/>
                </a:solidFill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85C76-5604-4C61-96C9-A85CA0E9398C}"/>
              </a:ext>
            </a:extLst>
          </p:cNvPr>
          <p:cNvSpPr>
            <a:spLocks noGrp="1"/>
          </p:cNvSpPr>
          <p:nvPr/>
        </p:nvSpPr>
        <p:spPr>
          <a:xfrm>
            <a:off x="1504950" y="1676400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 dirty="0">
                <a:solidFill>
                  <a:srgbClr val="17262D"/>
                </a:solidFill>
              </a:rPr>
              <a:t>Can Lot A fit both systems?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C3487A-46A6-4056-8B15-367F718CD74F}"/>
              </a:ext>
            </a:extLst>
          </p:cNvPr>
          <p:cNvSpPr>
            <a:spLocks noGrp="1"/>
          </p:cNvSpPr>
          <p:nvPr/>
        </p:nvSpPr>
        <p:spPr>
          <a:xfrm>
            <a:off x="5591908" y="1562099"/>
            <a:ext cx="5742842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600" b="0" dirty="0">
                <a:solidFill>
                  <a:srgbClr val="56676E"/>
                </a:solidFill>
              </a:rPr>
              <a:t>Demonstrate that the 0.52-acre lot can accommodate a compliant detention system and an operable wastewater treatment facility.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E73E96D4-BF91-4EB6-919D-4001F2DFBB1F}"/>
              </a:ext>
            </a:extLst>
          </p:cNvPr>
          <p:cNvSpPr>
            <a:spLocks noGrp="1"/>
          </p:cNvSpPr>
          <p:nvPr/>
        </p:nvSpPr>
        <p:spPr>
          <a:xfrm>
            <a:off x="1504950" y="2466975"/>
            <a:ext cx="982980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DD37FC-A762-4EEA-911E-085B8EEB2AA7}"/>
              </a:ext>
            </a:extLst>
          </p:cNvPr>
          <p:cNvSpPr>
            <a:spLocks noGrp="1"/>
          </p:cNvSpPr>
          <p:nvPr/>
        </p:nvSpPr>
        <p:spPr>
          <a:xfrm>
            <a:off x="723900" y="2771774"/>
            <a:ext cx="61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55B8C5"/>
                </a:solidFill>
              </a:defRPr>
            </a:pPr>
            <a:r>
              <a:rPr sz="2550" b="1">
                <a:solidFill>
                  <a:srgbClr val="55B8C5"/>
                </a:solidFill>
              </a:rPr>
              <a:t>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95F7CD-157F-4E50-976C-84F71634823D}"/>
              </a:ext>
            </a:extLst>
          </p:cNvPr>
          <p:cNvSpPr>
            <a:spLocks noGrp="1"/>
          </p:cNvSpPr>
          <p:nvPr/>
        </p:nvSpPr>
        <p:spPr>
          <a:xfrm>
            <a:off x="1504950" y="2771774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 dirty="0">
                <a:solidFill>
                  <a:srgbClr val="17262D"/>
                </a:solidFill>
              </a:rPr>
              <a:t>How do stormwater and effluent interact?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FDF294-4B9F-46C5-9871-427E59BB2977}"/>
              </a:ext>
            </a:extLst>
          </p:cNvPr>
          <p:cNvSpPr>
            <a:spLocks noGrp="1"/>
          </p:cNvSpPr>
          <p:nvPr/>
        </p:nvSpPr>
        <p:spPr>
          <a:xfrm>
            <a:off x="5667375" y="2771774"/>
            <a:ext cx="56673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600" b="0" dirty="0">
                <a:solidFill>
                  <a:srgbClr val="56676E"/>
                </a:solidFill>
              </a:rPr>
              <a:t>Present RWQCB-informed analysis of detention, infiltration, treated-effluent disposal and groundwater quality.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B3705DDA-3FAD-4892-A061-D91D5E8042F0}"/>
              </a:ext>
            </a:extLst>
          </p:cNvPr>
          <p:cNvSpPr>
            <a:spLocks noGrp="1"/>
          </p:cNvSpPr>
          <p:nvPr/>
        </p:nvSpPr>
        <p:spPr>
          <a:xfrm>
            <a:off x="1504950" y="3838574"/>
            <a:ext cx="982980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711B07-F1DC-41FA-BD15-C3F7184A7F66}"/>
              </a:ext>
            </a:extLst>
          </p:cNvPr>
          <p:cNvSpPr>
            <a:spLocks noGrp="1"/>
          </p:cNvSpPr>
          <p:nvPr/>
        </p:nvSpPr>
        <p:spPr>
          <a:xfrm>
            <a:off x="723900" y="4124324"/>
            <a:ext cx="619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55B8C5"/>
                </a:solidFill>
              </a:defRPr>
            </a:pPr>
            <a:r>
              <a:rPr sz="2550" b="1">
                <a:solidFill>
                  <a:srgbClr val="55B8C5"/>
                </a:solidFill>
              </a:rPr>
              <a:t>03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3E310C-7D71-4FA5-87B0-8AE71ED1509B}"/>
              </a:ext>
            </a:extLst>
          </p:cNvPr>
          <p:cNvSpPr>
            <a:spLocks noGrp="1"/>
          </p:cNvSpPr>
          <p:nvPr/>
        </p:nvSpPr>
        <p:spPr>
          <a:xfrm>
            <a:off x="1504950" y="4124324"/>
            <a:ext cx="4000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>
                <a:solidFill>
                  <a:srgbClr val="17262D"/>
                </a:solidFill>
              </a:rPr>
              <a:t>What changes for groundwater recharge?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E4A423-3A1F-468C-A184-DB76316DD602}"/>
              </a:ext>
            </a:extLst>
          </p:cNvPr>
          <p:cNvSpPr>
            <a:spLocks noGrp="1"/>
          </p:cNvSpPr>
          <p:nvPr/>
        </p:nvSpPr>
        <p:spPr>
          <a:xfrm>
            <a:off x="5657850" y="4181473"/>
            <a:ext cx="56673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600" b="0" dirty="0">
                <a:solidFill>
                  <a:srgbClr val="56676E"/>
                </a:solidFill>
              </a:rPr>
              <a:t>Clarify whether the redesigned basin or basin-and-pipe system changes infiltration and recharge to the Joshua Tree subbasin.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4C151A0A-E1CE-4C93-AFD9-3C517AFC9C87}"/>
              </a:ext>
            </a:extLst>
          </p:cNvPr>
          <p:cNvSpPr>
            <a:spLocks noGrp="1"/>
          </p:cNvSpPr>
          <p:nvPr/>
        </p:nvSpPr>
        <p:spPr>
          <a:xfrm>
            <a:off x="1495425" y="5086350"/>
            <a:ext cx="982980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AC02A2E-E0FD-4EFE-94E2-E274D74095BF}"/>
              </a:ext>
            </a:extLst>
          </p:cNvPr>
          <p:cNvSpPr>
            <a:spLocks noGrp="1"/>
          </p:cNvSpPr>
          <p:nvPr/>
        </p:nvSpPr>
        <p:spPr>
          <a:xfrm>
            <a:off x="685800" y="5915709"/>
            <a:ext cx="10820400" cy="438150"/>
          </a:xfrm>
          <a:prstGeom prst="rect">
            <a:avLst/>
          </a:prstGeom>
          <a:solidFill>
            <a:srgbClr val="176B8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CB33E2-9B98-40D7-84CB-60056E9692CC}"/>
              </a:ext>
            </a:extLst>
          </p:cNvPr>
          <p:cNvSpPr>
            <a:spLocks noGrp="1"/>
          </p:cNvSpPr>
          <p:nvPr/>
        </p:nvSpPr>
        <p:spPr>
          <a:xfrm>
            <a:off x="559777" y="5943599"/>
            <a:ext cx="1105193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600" b="1" dirty="0">
                <a:solidFill>
                  <a:srgbClr val="FFFFFF"/>
                </a:solidFill>
              </a:rPr>
              <a:t>Proposed motion: approve the letter and authorize GM Pro Tem submission, with counsel-approved non-substantive revisions.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7F1415-38CF-4A0B-BC05-4FDD000D36BC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276F112-FAE2-47A9-A687-223061D1BFF8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41528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EF1999-52CF-4D98-8EAB-72E20E3B64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B645920-F8D6-4018-8616-C9D9B352625E}"/>
              </a:ext>
            </a:extLst>
          </p:cNvPr>
          <p:cNvSpPr>
            <a:spLocks noGrp="1"/>
          </p:cNvSpPr>
          <p:nvPr/>
        </p:nvSpPr>
        <p:spPr>
          <a:xfrm>
            <a:off x="781050" y="74295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55B8C5"/>
                </a:solidFill>
              </a:defRPr>
            </a:pPr>
            <a:r>
              <a:rPr sz="1200" b="1">
                <a:solidFill>
                  <a:srgbClr val="55B8C5"/>
                </a:solidFill>
              </a:rPr>
              <a:t>AGENDA ITEM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F922DA-9529-455C-B69E-7ED5123628FD}"/>
              </a:ext>
            </a:extLst>
          </p:cNvPr>
          <p:cNvSpPr>
            <a:spLocks noGrp="1"/>
          </p:cNvSpPr>
          <p:nvPr/>
        </p:nvSpPr>
        <p:spPr>
          <a:xfrm>
            <a:off x="781050" y="1257300"/>
            <a:ext cx="2762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6900" b="1">
                <a:solidFill>
                  <a:srgbClr val="FFFFFF"/>
                </a:solidFill>
              </a:defRPr>
            </a:pPr>
            <a:r>
              <a:rPr sz="6900" b="1">
                <a:solidFill>
                  <a:srgbClr val="FFFFFF"/>
                </a:solidFill>
              </a:rPr>
              <a:t>7C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EACF0DC-E38A-4436-AA9F-8A40D95117E9}"/>
              </a:ext>
            </a:extLst>
          </p:cNvPr>
          <p:cNvSpPr>
            <a:spLocks noGrp="1"/>
          </p:cNvSpPr>
          <p:nvPr/>
        </p:nvSpPr>
        <p:spPr>
          <a:xfrm>
            <a:off x="781050" y="3000375"/>
            <a:ext cx="10287000" cy="0"/>
          </a:xfrm>
          <a:prstGeom prst="line">
            <a:avLst/>
          </a:prstGeom>
          <a:noFill/>
          <a:ln w="38100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FCFAD6-476B-4F22-B94E-2A1A741470A5}"/>
              </a:ext>
            </a:extLst>
          </p:cNvPr>
          <p:cNvSpPr>
            <a:spLocks noGrp="1"/>
          </p:cNvSpPr>
          <p:nvPr/>
        </p:nvSpPr>
        <p:spPr>
          <a:xfrm>
            <a:off x="781050" y="3314700"/>
            <a:ext cx="1009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E2-1 Reservoir Rehabilitation — Additional Ardurra Services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C79C6C-C025-4B48-93AA-CEB1EF3D833F}"/>
              </a:ext>
            </a:extLst>
          </p:cNvPr>
          <p:cNvSpPr>
            <a:spLocks noGrp="1"/>
          </p:cNvSpPr>
          <p:nvPr/>
        </p:nvSpPr>
        <p:spPr>
          <a:xfrm>
            <a:off x="781050" y="4810125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D6E7EA"/>
                </a:solidFill>
              </a:defRPr>
            </a:pPr>
            <a:r>
              <a:rPr sz="1350" b="1">
                <a:solidFill>
                  <a:srgbClr val="D6E7EA"/>
                </a:solidFill>
              </a:rPr>
              <a:t>CONSIDER AUTHORIZATION OF ADDITIONAL SERVICES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B5CF18-393E-49B8-ADC4-521FFFC449A4}"/>
              </a:ext>
            </a:extLst>
          </p:cNvPr>
          <p:cNvSpPr>
            <a:spLocks noGrp="1"/>
          </p:cNvSpPr>
          <p:nvPr/>
        </p:nvSpPr>
        <p:spPr>
          <a:xfrm>
            <a:off x="781050" y="5953125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AFC3C8"/>
                </a:solidFill>
              </a:defRPr>
            </a:pPr>
            <a:r>
              <a:rPr sz="1050" b="1">
                <a:solidFill>
                  <a:srgbClr val="AFC3C8"/>
                </a:solidFill>
              </a:rPr>
              <a:t>SEPTEMBER 2, 2026</a:t>
            </a:r>
          </a:p>
        </p:txBody>
      </p:sp>
    </p:spTree>
    <p:extLst>
      <p:ext uri="{BB962C8B-B14F-4D97-AF65-F5344CB8AC3E}">
        <p14:creationId xmlns:p14="http://schemas.microsoft.com/office/powerpoint/2010/main" val="1490540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043BFB2-C0FA-40AC-AAFB-CB1E051B48AF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NEED FOR ADDITIONAL SERVICES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D50489-1A58-47A5-B36A-59EB5FE6198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 dirty="0">
                <a:solidFill>
                  <a:srgbClr val="17262D"/>
                </a:solidFill>
              </a:rPr>
              <a:t>Interim construction management keeps the active </a:t>
            </a:r>
            <a:r>
              <a:rPr lang="en-US" sz="2850" b="1" dirty="0">
                <a:solidFill>
                  <a:srgbClr val="17262D"/>
                </a:solidFill>
              </a:rPr>
              <a:t>E2-1 </a:t>
            </a:r>
            <a:r>
              <a:rPr sz="2850" b="1" dirty="0">
                <a:solidFill>
                  <a:srgbClr val="17262D"/>
                </a:solidFill>
              </a:rPr>
              <a:t>reservoir project moving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6292F1B-F26B-4CB3-9AE8-F78CD466B4E2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073AC7-219D-477B-B006-B57FDE5B973B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76B49C-D990-4472-8E82-E372BB8F5FB9}"/>
              </a:ext>
            </a:extLst>
          </p:cNvPr>
          <p:cNvSpPr>
            <a:spLocks noGrp="1"/>
          </p:cNvSpPr>
          <p:nvPr/>
        </p:nvSpPr>
        <p:spPr>
          <a:xfrm>
            <a:off x="685800" y="1695450"/>
            <a:ext cx="228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6B87"/>
                </a:solidFill>
              </a:defRPr>
            </a:pPr>
            <a:r>
              <a:rPr sz="1125" b="1">
                <a:solidFill>
                  <a:srgbClr val="176B87"/>
                </a:solidFill>
              </a:rPr>
              <a:t>WHY NOW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E99AE9-C580-4463-BDD6-179C0E2AAD8D}"/>
              </a:ext>
            </a:extLst>
          </p:cNvPr>
          <p:cNvSpPr>
            <a:spLocks noGrp="1"/>
          </p:cNvSpPr>
          <p:nvPr/>
        </p:nvSpPr>
        <p:spPr>
          <a:xfrm>
            <a:off x="4819650" y="1695450"/>
            <a:ext cx="4762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1">
                <a:solidFill>
                  <a:srgbClr val="176B87"/>
                </a:solidFill>
              </a:defRPr>
            </a:pPr>
            <a:r>
              <a:rPr sz="1125" b="1">
                <a:solidFill>
                  <a:srgbClr val="176B87"/>
                </a:solidFill>
              </a:rPr>
              <a:t>WHAT ARDURRA ADDS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2582D-CA11-46D1-9567-59F10A43F358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3524250" cy="3124200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1156C0-5944-4996-BB89-8E3AAAFA97B2}"/>
              </a:ext>
            </a:extLst>
          </p:cNvPr>
          <p:cNvSpPr>
            <a:spLocks noGrp="1"/>
          </p:cNvSpPr>
          <p:nvPr/>
        </p:nvSpPr>
        <p:spPr>
          <a:xfrm>
            <a:off x="1028700" y="23431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262D"/>
                </a:solidFill>
              </a:defRPr>
            </a:pPr>
            <a:r>
              <a:rPr sz="2025" b="1">
                <a:solidFill>
                  <a:srgbClr val="17262D"/>
                </a:solidFill>
              </a:rPr>
              <a:t>Time-sensitive gap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0E6EAE-3426-4B88-BF88-D026F9E60D5F}"/>
              </a:ext>
            </a:extLst>
          </p:cNvPr>
          <p:cNvSpPr>
            <a:spLocks noGrp="1"/>
          </p:cNvSpPr>
          <p:nvPr/>
        </p:nvSpPr>
        <p:spPr>
          <a:xfrm>
            <a:off x="1028700" y="2876550"/>
            <a:ext cx="2857500" cy="1962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56676E"/>
                </a:solidFill>
              </a:defRPr>
            </a:pPr>
            <a:r>
              <a:rPr sz="1575" b="0" dirty="0">
                <a:solidFill>
                  <a:srgbClr val="56676E"/>
                </a:solidFill>
              </a:rPr>
              <a:t>The transition to an anticipated in-house project/construction manager was delayed while construction progressed. </a:t>
            </a:r>
            <a:r>
              <a:rPr sz="1575" b="0" dirty="0" err="1">
                <a:solidFill>
                  <a:srgbClr val="56676E"/>
                </a:solidFill>
              </a:rPr>
              <a:t>Ardurra</a:t>
            </a:r>
            <a:r>
              <a:rPr sz="1575" b="0" dirty="0">
                <a:solidFill>
                  <a:srgbClr val="56676E"/>
                </a:solidFill>
              </a:rPr>
              <a:t> already knows the project, avoiding delay and duplicated onboarding.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D8A7B3-8AA4-4730-980D-42065BDBFA1D}"/>
              </a:ext>
            </a:extLst>
          </p:cNvPr>
          <p:cNvSpPr>
            <a:spLocks noGrp="1"/>
          </p:cNvSpPr>
          <p:nvPr/>
        </p:nvSpPr>
        <p:spPr>
          <a:xfrm>
            <a:off x="4819650" y="225742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8CA5E6-7988-4915-BF20-DCFA7174D832}"/>
              </a:ext>
            </a:extLst>
          </p:cNvPr>
          <p:cNvSpPr>
            <a:spLocks noGrp="1"/>
          </p:cNvSpPr>
          <p:nvPr/>
        </p:nvSpPr>
        <p:spPr>
          <a:xfrm>
            <a:off x="5048250" y="2162175"/>
            <a:ext cx="61055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>
                <a:solidFill>
                  <a:srgbClr val="17262D"/>
                </a:solidFill>
              </a:rPr>
              <a:t>Progress meetings and document control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F3F4697-3918-44D4-81B7-942361F569E6}"/>
              </a:ext>
            </a:extLst>
          </p:cNvPr>
          <p:cNvSpPr>
            <a:spLocks noGrp="1"/>
          </p:cNvSpPr>
          <p:nvPr/>
        </p:nvSpPr>
        <p:spPr>
          <a:xfrm>
            <a:off x="4819650" y="292417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3E0378-0865-4898-909D-178536CB22E9}"/>
              </a:ext>
            </a:extLst>
          </p:cNvPr>
          <p:cNvSpPr>
            <a:spLocks noGrp="1"/>
          </p:cNvSpPr>
          <p:nvPr/>
        </p:nvSpPr>
        <p:spPr>
          <a:xfrm>
            <a:off x="5048250" y="2828925"/>
            <a:ext cx="61055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 dirty="0">
                <a:solidFill>
                  <a:srgbClr val="17262D"/>
                </a:solidFill>
              </a:rPr>
              <a:t>Coordination, RFIs and submittals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A0632D-6E21-4A0B-A5BB-B6BEC33861E8}"/>
              </a:ext>
            </a:extLst>
          </p:cNvPr>
          <p:cNvSpPr>
            <a:spLocks noGrp="1"/>
          </p:cNvSpPr>
          <p:nvPr/>
        </p:nvSpPr>
        <p:spPr>
          <a:xfrm>
            <a:off x="4819650" y="359092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87E06FE-8A09-4155-A1CA-ED93D4AC3BE1}"/>
              </a:ext>
            </a:extLst>
          </p:cNvPr>
          <p:cNvSpPr>
            <a:spLocks noGrp="1"/>
          </p:cNvSpPr>
          <p:nvPr/>
        </p:nvSpPr>
        <p:spPr>
          <a:xfrm>
            <a:off x="5048250" y="3495675"/>
            <a:ext cx="61055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 dirty="0">
                <a:solidFill>
                  <a:srgbClr val="17262D"/>
                </a:solidFill>
              </a:rPr>
              <a:t>Change orders and payment review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0139AC-5A74-4D9E-A04C-AFBF34BC856B}"/>
              </a:ext>
            </a:extLst>
          </p:cNvPr>
          <p:cNvSpPr>
            <a:spLocks noGrp="1"/>
          </p:cNvSpPr>
          <p:nvPr/>
        </p:nvSpPr>
        <p:spPr>
          <a:xfrm>
            <a:off x="4819650" y="425767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E5BB2D-2C67-4315-B7DA-B7F10F17ECF2}"/>
              </a:ext>
            </a:extLst>
          </p:cNvPr>
          <p:cNvSpPr>
            <a:spLocks noGrp="1"/>
          </p:cNvSpPr>
          <p:nvPr/>
        </p:nvSpPr>
        <p:spPr>
          <a:xfrm>
            <a:off x="5048250" y="4162425"/>
            <a:ext cx="61055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>
                <a:solidFill>
                  <a:srgbClr val="17262D"/>
                </a:solidFill>
              </a:rPr>
              <a:t>Field visits, punch list and closeout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46B5B6-9F44-4ADF-92CF-A62D4BFB186C}"/>
              </a:ext>
            </a:extLst>
          </p:cNvPr>
          <p:cNvSpPr>
            <a:spLocks noGrp="1"/>
          </p:cNvSpPr>
          <p:nvPr/>
        </p:nvSpPr>
        <p:spPr>
          <a:xfrm>
            <a:off x="4905374" y="4781550"/>
            <a:ext cx="6772275" cy="10286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262D"/>
                </a:solidFill>
              </a:defRPr>
            </a:pPr>
            <a:r>
              <a:rPr b="1" dirty="0">
                <a:solidFill>
                  <a:srgbClr val="17262D"/>
                </a:solidFill>
              </a:rPr>
              <a:t>Services are requested only as needed and billed on time-and-materials up to the authorized ceiling.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C8A651-C66A-465B-B3A9-A1488C741399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BEFBB7-4BDC-47FE-A294-523EEC9688DF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5905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E3B02B1-17FE-4421-8814-284D18DB8771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CONTRACT AND BUDGET IMPACT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C0CC38-C170-42AA-969E-DB3659C56871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lang="en-US" sz="2850" b="1" dirty="0" err="1">
                <a:solidFill>
                  <a:srgbClr val="17262D"/>
                </a:solidFill>
              </a:rPr>
              <a:t>Ardurra</a:t>
            </a:r>
            <a:r>
              <a:rPr lang="en-US" sz="2850" b="1" dirty="0">
                <a:solidFill>
                  <a:srgbClr val="17262D"/>
                </a:solidFill>
              </a:rPr>
              <a:t> a</a:t>
            </a:r>
            <a:r>
              <a:rPr sz="2850" b="1" dirty="0">
                <a:solidFill>
                  <a:srgbClr val="17262D"/>
                </a:solidFill>
              </a:rPr>
              <a:t>uthorization rises to $131,313; </a:t>
            </a:r>
            <a:endParaRPr lang="en-US" sz="2850" b="1" dirty="0">
              <a:solidFill>
                <a:srgbClr val="17262D"/>
              </a:solidFill>
            </a:endParaRPr>
          </a:p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 dirty="0">
                <a:solidFill>
                  <a:srgbClr val="17262D"/>
                </a:solidFill>
              </a:rPr>
              <a:t>no overall budget increase is anticipated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06CD0E9-225D-4426-9048-6C7C2159F1AE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E64C7C-15C1-4F97-98EF-72AFF0FA59FD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7C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25BDB5-DFCA-41A8-9C6C-D6BD2D83DE48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3333750" cy="2476500"/>
          </a:xfrm>
          <a:prstGeom prst="rect">
            <a:avLst/>
          </a:prstGeom>
          <a:solidFill>
            <a:srgbClr val="1726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64877A-6A2C-4DFE-9B95-7C9ED6003770}"/>
              </a:ext>
            </a:extLst>
          </p:cNvPr>
          <p:cNvSpPr>
            <a:spLocks noGrp="1"/>
          </p:cNvSpPr>
          <p:nvPr/>
        </p:nvSpPr>
        <p:spPr>
          <a:xfrm>
            <a:off x="952500" y="2238375"/>
            <a:ext cx="28003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375" b="1">
                <a:solidFill>
                  <a:srgbClr val="FFFFFF"/>
                </a:solidFill>
              </a:defRPr>
            </a:pPr>
            <a:r>
              <a:rPr sz="3375" b="1">
                <a:solidFill>
                  <a:srgbClr val="FFFFFF"/>
                </a:solidFill>
              </a:rPr>
              <a:t>$91,689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05429-156D-47A2-8B04-7795AF1304E9}"/>
              </a:ext>
            </a:extLst>
          </p:cNvPr>
          <p:cNvSpPr>
            <a:spLocks noGrp="1"/>
          </p:cNvSpPr>
          <p:nvPr/>
        </p:nvSpPr>
        <p:spPr>
          <a:xfrm>
            <a:off x="952500" y="2981325"/>
            <a:ext cx="2800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D6E7EA"/>
                </a:solidFill>
              </a:defRPr>
            </a:pPr>
            <a:r>
              <a:rPr sz="1600" b="0" dirty="0">
                <a:solidFill>
                  <a:srgbClr val="D6E7EA"/>
                </a:solidFill>
              </a:rPr>
              <a:t>existing agreement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3887EF-5E59-411E-BC98-01D943E41DB9}"/>
              </a:ext>
            </a:extLst>
          </p:cNvPr>
          <p:cNvSpPr>
            <a:spLocks noGrp="1"/>
          </p:cNvSpPr>
          <p:nvPr/>
        </p:nvSpPr>
        <p:spPr>
          <a:xfrm>
            <a:off x="4248150" y="25908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55B8C5"/>
                </a:solidFill>
              </a:defRPr>
            </a:pPr>
            <a:r>
              <a:rPr sz="3000" b="1">
                <a:solidFill>
                  <a:srgbClr val="55B8C5"/>
                </a:solidFill>
              </a:rPr>
              <a:t>+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C6FEF1-91E2-43AA-8D79-270D4F8A42B9}"/>
              </a:ext>
            </a:extLst>
          </p:cNvPr>
          <p:cNvSpPr>
            <a:spLocks noGrp="1"/>
          </p:cNvSpPr>
          <p:nvPr/>
        </p:nvSpPr>
        <p:spPr>
          <a:xfrm>
            <a:off x="4953000" y="1809750"/>
            <a:ext cx="2857500" cy="2476500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9B2D79-4935-437D-A7AD-8967AAC16838}"/>
              </a:ext>
            </a:extLst>
          </p:cNvPr>
          <p:cNvSpPr>
            <a:spLocks noGrp="1"/>
          </p:cNvSpPr>
          <p:nvPr/>
        </p:nvSpPr>
        <p:spPr>
          <a:xfrm>
            <a:off x="5200650" y="2238375"/>
            <a:ext cx="2362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225" b="1">
                <a:solidFill>
                  <a:srgbClr val="176B87"/>
                </a:solidFill>
              </a:defRPr>
            </a:pPr>
            <a:r>
              <a:rPr sz="3225" b="1">
                <a:solidFill>
                  <a:srgbClr val="176B87"/>
                </a:solidFill>
              </a:rPr>
              <a:t>$39,624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DD40502-E6A1-4F0A-8FA7-6CDDD821F047}"/>
              </a:ext>
            </a:extLst>
          </p:cNvPr>
          <p:cNvSpPr>
            <a:spLocks noGrp="1"/>
          </p:cNvSpPr>
          <p:nvPr/>
        </p:nvSpPr>
        <p:spPr>
          <a:xfrm>
            <a:off x="5200650" y="2981325"/>
            <a:ext cx="2362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56676E"/>
                </a:solidFill>
              </a:defRPr>
            </a:pPr>
            <a:r>
              <a:rPr sz="1600" b="0" dirty="0">
                <a:solidFill>
                  <a:srgbClr val="56676E"/>
                </a:solidFill>
              </a:rPr>
              <a:t>additional NTE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DE93B4-6C49-4584-A260-1D88BD3A859B}"/>
              </a:ext>
            </a:extLst>
          </p:cNvPr>
          <p:cNvSpPr>
            <a:spLocks noGrp="1"/>
          </p:cNvSpPr>
          <p:nvPr/>
        </p:nvSpPr>
        <p:spPr>
          <a:xfrm>
            <a:off x="8029575" y="259080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55B8C5"/>
                </a:solidFill>
              </a:defRPr>
            </a:pPr>
            <a:r>
              <a:rPr sz="3000" b="1">
                <a:solidFill>
                  <a:srgbClr val="55B8C5"/>
                </a:solidFill>
              </a:rPr>
              <a:t>=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24E848B-4D16-4ED7-88F7-8C95EC47A4E3}"/>
              </a:ext>
            </a:extLst>
          </p:cNvPr>
          <p:cNvSpPr>
            <a:spLocks noGrp="1"/>
          </p:cNvSpPr>
          <p:nvPr/>
        </p:nvSpPr>
        <p:spPr>
          <a:xfrm>
            <a:off x="8724900" y="1809750"/>
            <a:ext cx="2781300" cy="2476500"/>
          </a:xfrm>
          <a:prstGeom prst="rect">
            <a:avLst/>
          </a:prstGeom>
          <a:solidFill>
            <a:srgbClr val="176B87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B4F9C66-54FA-42A3-9BAA-996129014685}"/>
              </a:ext>
            </a:extLst>
          </p:cNvPr>
          <p:cNvSpPr>
            <a:spLocks noGrp="1"/>
          </p:cNvSpPr>
          <p:nvPr/>
        </p:nvSpPr>
        <p:spPr>
          <a:xfrm>
            <a:off x="8934450" y="2238375"/>
            <a:ext cx="23622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$131,313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5D16AB-E608-4FDB-814A-1A4D7D8CE25A}"/>
              </a:ext>
            </a:extLst>
          </p:cNvPr>
          <p:cNvSpPr>
            <a:spLocks noGrp="1"/>
          </p:cNvSpPr>
          <p:nvPr/>
        </p:nvSpPr>
        <p:spPr>
          <a:xfrm>
            <a:off x="8934450" y="2981325"/>
            <a:ext cx="23622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0">
                <a:solidFill>
                  <a:srgbClr val="D6E7EA"/>
                </a:solidFill>
              </a:defRPr>
            </a:pPr>
            <a:r>
              <a:rPr sz="1600" b="0" dirty="0">
                <a:solidFill>
                  <a:srgbClr val="D6E7EA"/>
                </a:solidFill>
              </a:rPr>
              <a:t>total authorization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857A9C-0495-4CCC-BEB0-8FB727510BEB}"/>
              </a:ext>
            </a:extLst>
          </p:cNvPr>
          <p:cNvSpPr>
            <a:spLocks noGrp="1"/>
          </p:cNvSpPr>
          <p:nvPr/>
        </p:nvSpPr>
        <p:spPr>
          <a:xfrm>
            <a:off x="685800" y="4762500"/>
            <a:ext cx="7239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1">
                <a:solidFill>
                  <a:srgbClr val="56676E"/>
                </a:solidFill>
              </a:defRPr>
            </a:pPr>
            <a:r>
              <a:rPr sz="1425" b="1" dirty="0">
                <a:solidFill>
                  <a:srgbClr val="56676E"/>
                </a:solidFill>
              </a:rPr>
              <a:t>Project A22203 combined FY 2025/26 + FY 2026/27 budget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38D521-5A73-4D65-BF2C-859CDBD80B36}"/>
              </a:ext>
            </a:extLst>
          </p:cNvPr>
          <p:cNvSpPr>
            <a:spLocks noGrp="1"/>
          </p:cNvSpPr>
          <p:nvPr/>
        </p:nvSpPr>
        <p:spPr>
          <a:xfrm>
            <a:off x="8305800" y="4610100"/>
            <a:ext cx="320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2850" b="1">
                <a:solidFill>
                  <a:srgbClr val="3C7B67"/>
                </a:solidFill>
              </a:defRPr>
            </a:pPr>
            <a:r>
              <a:rPr sz="2850" b="1">
                <a:solidFill>
                  <a:srgbClr val="3C7B67"/>
                </a:solidFill>
              </a:rPr>
              <a:t>$871,000</a:t>
            </a:r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EE8B107A-1463-437B-BC6D-5F8E9762BE06}"/>
              </a:ext>
            </a:extLst>
          </p:cNvPr>
          <p:cNvSpPr>
            <a:spLocks noGrp="1"/>
          </p:cNvSpPr>
          <p:nvPr/>
        </p:nvSpPr>
        <p:spPr>
          <a:xfrm>
            <a:off x="685800" y="5267325"/>
            <a:ext cx="1082040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7D5484-E0B1-4030-AC2C-4A3B80AE4124}"/>
              </a:ext>
            </a:extLst>
          </p:cNvPr>
          <p:cNvSpPr>
            <a:spLocks noGrp="1"/>
          </p:cNvSpPr>
          <p:nvPr/>
        </p:nvSpPr>
        <p:spPr>
          <a:xfrm>
            <a:off x="685800" y="5467350"/>
            <a:ext cx="108204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17262D"/>
                </a:solidFill>
              </a:defRPr>
            </a:pPr>
            <a:r>
              <a:rPr sz="1725" b="1" dirty="0">
                <a:solidFill>
                  <a:srgbClr val="17262D"/>
                </a:solidFill>
              </a:rPr>
              <a:t>Budget is expected to be sufficient; a timing adjustment or transfer between accounts may still be needed.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EBD8C59-0465-4B0A-8507-1125376F2D2D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13FAC83-26A4-4F53-8C06-A153CFFC372A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03601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6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F72217-F55F-4D79-AB97-6BC955E9DE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04800" cy="6858000"/>
          </a:xfrm>
          <a:prstGeom prst="rect">
            <a:avLst/>
          </a:prstGeom>
          <a:solidFill>
            <a:srgbClr val="C7984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0103DC-71D4-45D4-BB98-0BBD88E14CD2}"/>
              </a:ext>
            </a:extLst>
          </p:cNvPr>
          <p:cNvSpPr>
            <a:spLocks noGrp="1"/>
          </p:cNvSpPr>
          <p:nvPr/>
        </p:nvSpPr>
        <p:spPr>
          <a:xfrm>
            <a:off x="781050" y="742950"/>
            <a:ext cx="2667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C79842"/>
                </a:solidFill>
              </a:defRPr>
            </a:pPr>
            <a:r>
              <a:rPr sz="1200" b="1">
                <a:solidFill>
                  <a:srgbClr val="C79842"/>
                </a:solidFill>
              </a:rPr>
              <a:t>AGENDA ITEM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38F962B-C4D9-428A-B8EE-59D0D094EF1D}"/>
              </a:ext>
            </a:extLst>
          </p:cNvPr>
          <p:cNvSpPr>
            <a:spLocks noGrp="1"/>
          </p:cNvSpPr>
          <p:nvPr/>
        </p:nvSpPr>
        <p:spPr>
          <a:xfrm>
            <a:off x="781050" y="1257300"/>
            <a:ext cx="2762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6900" b="1">
                <a:solidFill>
                  <a:srgbClr val="FFFFFF"/>
                </a:solidFill>
              </a:defRPr>
            </a:pPr>
            <a:r>
              <a:rPr sz="6900" b="1">
                <a:solidFill>
                  <a:srgbClr val="FFFFFF"/>
                </a:solidFill>
              </a:rPr>
              <a:t>7D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B455B5F5-E871-4315-BDDC-7F0D840C17B6}"/>
              </a:ext>
            </a:extLst>
          </p:cNvPr>
          <p:cNvSpPr>
            <a:spLocks noGrp="1"/>
          </p:cNvSpPr>
          <p:nvPr/>
        </p:nvSpPr>
        <p:spPr>
          <a:xfrm>
            <a:off x="781050" y="3000375"/>
            <a:ext cx="10287000" cy="0"/>
          </a:xfrm>
          <a:prstGeom prst="line">
            <a:avLst/>
          </a:prstGeom>
          <a:noFill/>
          <a:ln w="38100">
            <a:solidFill>
              <a:srgbClr val="C79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90035D-D6BE-4F28-8DF5-B37C4DE8627E}"/>
              </a:ext>
            </a:extLst>
          </p:cNvPr>
          <p:cNvSpPr>
            <a:spLocks noGrp="1"/>
          </p:cNvSpPr>
          <p:nvPr/>
        </p:nvSpPr>
        <p:spPr>
          <a:xfrm>
            <a:off x="781050" y="3314700"/>
            <a:ext cx="1009650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Trailer-Mounted Arrow Board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89AEFA-1386-4F83-862A-4F88FB5E7DE4}"/>
              </a:ext>
            </a:extLst>
          </p:cNvPr>
          <p:cNvSpPr>
            <a:spLocks noGrp="1"/>
          </p:cNvSpPr>
          <p:nvPr/>
        </p:nvSpPr>
        <p:spPr>
          <a:xfrm>
            <a:off x="781050" y="4810125"/>
            <a:ext cx="8572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D6E7EA"/>
                </a:solidFill>
              </a:defRPr>
            </a:pPr>
            <a:r>
              <a:rPr sz="1350" b="1">
                <a:solidFill>
                  <a:srgbClr val="D6E7EA"/>
                </a:solidFill>
              </a:rPr>
              <a:t>CONSIDER PURCHASE AUTHORIZATION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D534D7-083C-4732-BE03-F0C8D47AC713}"/>
              </a:ext>
            </a:extLst>
          </p:cNvPr>
          <p:cNvSpPr>
            <a:spLocks noGrp="1"/>
          </p:cNvSpPr>
          <p:nvPr/>
        </p:nvSpPr>
        <p:spPr>
          <a:xfrm>
            <a:off x="781050" y="5953125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AFC3C8"/>
                </a:solidFill>
              </a:defRPr>
            </a:pPr>
            <a:r>
              <a:rPr sz="1050" b="1">
                <a:solidFill>
                  <a:srgbClr val="AFC3C8"/>
                </a:solidFill>
              </a:rPr>
              <a:t>SEPTEMBER 2, 2026</a:t>
            </a:r>
          </a:p>
        </p:txBody>
      </p:sp>
    </p:spTree>
    <p:extLst>
      <p:ext uri="{BB962C8B-B14F-4D97-AF65-F5344CB8AC3E}">
        <p14:creationId xmlns:p14="http://schemas.microsoft.com/office/powerpoint/2010/main" val="1369610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39EDFD9-FDC5-4B43-9878-52D35897B3A7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FIELD SAFETY PURCHASE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4BDB18-43B7-42F0-84C0-063ED23FE192}"/>
              </a:ext>
            </a:extLst>
          </p:cNvPr>
          <p:cNvSpPr>
            <a:spLocks noGrp="1"/>
          </p:cNvSpPr>
          <p:nvPr/>
        </p:nvSpPr>
        <p:spPr>
          <a:xfrm>
            <a:off x="685799" y="628650"/>
            <a:ext cx="11175023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 dirty="0">
                <a:solidFill>
                  <a:srgbClr val="17262D"/>
                </a:solidFill>
              </a:rPr>
              <a:t>A trailer-mounted arrow board adds advance warning for roadway work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23379F9-6E7A-4ED9-B4A6-5F5DDE3B94BD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05C544-F006-4516-B0D5-92A1A40E27DC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1CC273-33D2-463E-BA95-F19AD7EE0BF9}"/>
              </a:ext>
            </a:extLst>
          </p:cNvPr>
          <p:cNvSpPr>
            <a:spLocks noGrp="1"/>
          </p:cNvSpPr>
          <p:nvPr/>
        </p:nvSpPr>
        <p:spPr>
          <a:xfrm>
            <a:off x="685801" y="1714500"/>
            <a:ext cx="3475160" cy="3714750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7F509F-1020-4DAE-9B20-AFE3DED9638B}"/>
              </a:ext>
            </a:extLst>
          </p:cNvPr>
          <p:cNvSpPr>
            <a:spLocks noGrp="1"/>
          </p:cNvSpPr>
          <p:nvPr/>
        </p:nvSpPr>
        <p:spPr>
          <a:xfrm>
            <a:off x="1028700" y="2009775"/>
            <a:ext cx="304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176B87"/>
                </a:solidFill>
              </a:defRPr>
            </a:pPr>
            <a:r>
              <a:rPr sz="2025" b="1">
                <a:solidFill>
                  <a:srgbClr val="176B87"/>
                </a:solidFill>
              </a:rPr>
              <a:t>Current gap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846ADE-9347-44B8-B593-847CA44BE19F}"/>
              </a:ext>
            </a:extLst>
          </p:cNvPr>
          <p:cNvSpPr>
            <a:spLocks noGrp="1"/>
          </p:cNvSpPr>
          <p:nvPr/>
        </p:nvSpPr>
        <p:spPr>
          <a:xfrm>
            <a:off x="1028700" y="2619375"/>
            <a:ext cx="3048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17262D"/>
                </a:solidFill>
              </a:defRPr>
            </a:pPr>
            <a:r>
              <a:rPr sz="1725" b="0">
                <a:solidFill>
                  <a:srgbClr val="17262D"/>
                </a:solidFill>
              </a:rPr>
              <a:t>JBWD does not currently own a trailer-mounted arrow board for lane closures or work near moving traffic.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63B834-3454-4EB3-A801-1641F201793F}"/>
              </a:ext>
            </a:extLst>
          </p:cNvPr>
          <p:cNvSpPr>
            <a:spLocks noGrp="1"/>
          </p:cNvSpPr>
          <p:nvPr/>
        </p:nvSpPr>
        <p:spPr>
          <a:xfrm>
            <a:off x="1028700" y="4095750"/>
            <a:ext cx="3048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56676E"/>
                </a:solidFill>
              </a:defRPr>
            </a:pPr>
            <a:r>
              <a:rPr sz="1500" b="0">
                <a:solidFill>
                  <a:srgbClr val="56676E"/>
                </a:solidFill>
              </a:rPr>
              <a:t>Planned and emergency work both require clear, visible direction for motorists.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F3E1F9-21E0-4703-89DC-C1D6EC9FB9AC}"/>
              </a:ext>
            </a:extLst>
          </p:cNvPr>
          <p:cNvSpPr>
            <a:spLocks noGrp="1"/>
          </p:cNvSpPr>
          <p:nvPr/>
        </p:nvSpPr>
        <p:spPr>
          <a:xfrm>
            <a:off x="4614130" y="1938704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7668EA-027C-4F04-A8E7-8D19A08C1EC3}"/>
              </a:ext>
            </a:extLst>
          </p:cNvPr>
          <p:cNvSpPr>
            <a:spLocks noGrp="1"/>
          </p:cNvSpPr>
          <p:nvPr/>
        </p:nvSpPr>
        <p:spPr>
          <a:xfrm>
            <a:off x="4842731" y="1885950"/>
            <a:ext cx="363579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 dirty="0">
                <a:solidFill>
                  <a:srgbClr val="17262D"/>
                </a:solidFill>
              </a:rPr>
              <a:t>Earlier merging and fewer vehicle intrusions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6533AB-9E67-4198-86EA-7B07A0E33DEA}"/>
              </a:ext>
            </a:extLst>
          </p:cNvPr>
          <p:cNvSpPr>
            <a:spLocks noGrp="1"/>
          </p:cNvSpPr>
          <p:nvPr/>
        </p:nvSpPr>
        <p:spPr>
          <a:xfrm>
            <a:off x="4640142" y="2742935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6FC9D4-17B6-46B8-BBE9-AEFB7E8EA3B8}"/>
              </a:ext>
            </a:extLst>
          </p:cNvPr>
          <p:cNvSpPr>
            <a:spLocks noGrp="1"/>
          </p:cNvSpPr>
          <p:nvPr/>
        </p:nvSpPr>
        <p:spPr>
          <a:xfrm>
            <a:off x="4868743" y="2613147"/>
            <a:ext cx="289633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 dirty="0">
                <a:solidFill>
                  <a:srgbClr val="17262D"/>
                </a:solidFill>
              </a:rPr>
              <a:t>Clearer lane closures and shifts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4772D7-054B-4429-BD92-3FDC62D97A97}"/>
              </a:ext>
            </a:extLst>
          </p:cNvPr>
          <p:cNvSpPr>
            <a:spLocks noGrp="1"/>
          </p:cNvSpPr>
          <p:nvPr/>
        </p:nvSpPr>
        <p:spPr>
          <a:xfrm>
            <a:off x="4656992" y="3513687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5692E0-F5DC-4F9D-9C0D-AFECEF82DB33}"/>
              </a:ext>
            </a:extLst>
          </p:cNvPr>
          <p:cNvSpPr>
            <a:spLocks noGrp="1"/>
          </p:cNvSpPr>
          <p:nvPr/>
        </p:nvSpPr>
        <p:spPr>
          <a:xfrm>
            <a:off x="4885596" y="3378811"/>
            <a:ext cx="3212856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 dirty="0">
                <a:solidFill>
                  <a:srgbClr val="17262D"/>
                </a:solidFill>
              </a:rPr>
              <a:t>Night, low-light and adverse-weather visibility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055827E-067D-444A-BE6E-18BE66E8134E}"/>
              </a:ext>
            </a:extLst>
          </p:cNvPr>
          <p:cNvSpPr>
            <a:spLocks noGrp="1"/>
          </p:cNvSpPr>
          <p:nvPr/>
        </p:nvSpPr>
        <p:spPr>
          <a:xfrm>
            <a:off x="4652964" y="4249248"/>
            <a:ext cx="85725" cy="85725"/>
          </a:xfrm>
          <a:prstGeom prst="rect">
            <a:avLst/>
          </a:prstGeom>
          <a:solidFill>
            <a:srgbClr val="55B8C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04F0C03-53C8-4128-89F5-E883FFA928FC}"/>
              </a:ext>
            </a:extLst>
          </p:cNvPr>
          <p:cNvSpPr>
            <a:spLocks noGrp="1"/>
          </p:cNvSpPr>
          <p:nvPr/>
        </p:nvSpPr>
        <p:spPr>
          <a:xfrm>
            <a:off x="4868743" y="4144475"/>
            <a:ext cx="3311943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17262D"/>
                </a:solidFill>
              </a:defRPr>
            </a:pPr>
            <a:r>
              <a:rPr sz="1650" b="0" dirty="0">
                <a:solidFill>
                  <a:srgbClr val="17262D"/>
                </a:solidFill>
              </a:rPr>
              <a:t>Flexible use across maintenance and construction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B5E44C-A42A-487F-882F-228BB4122648}"/>
              </a:ext>
            </a:extLst>
          </p:cNvPr>
          <p:cNvSpPr>
            <a:spLocks noGrp="1"/>
          </p:cNvSpPr>
          <p:nvPr/>
        </p:nvSpPr>
        <p:spPr>
          <a:xfrm>
            <a:off x="2423381" y="5580368"/>
            <a:ext cx="6410325" cy="733425"/>
          </a:xfrm>
          <a:prstGeom prst="rect">
            <a:avLst/>
          </a:prstGeom>
          <a:solidFill>
            <a:srgbClr val="17262D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F1E273-FAF9-4D57-AD22-29907D136D8B}"/>
              </a:ext>
            </a:extLst>
          </p:cNvPr>
          <p:cNvSpPr>
            <a:spLocks noGrp="1"/>
          </p:cNvSpPr>
          <p:nvPr/>
        </p:nvSpPr>
        <p:spPr>
          <a:xfrm>
            <a:off x="2880581" y="5670418"/>
            <a:ext cx="5953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 dirty="0">
                <a:solidFill>
                  <a:srgbClr val="FFFFFF"/>
                </a:solidFill>
              </a:rPr>
              <a:t>WANCO 55/W Solar 25 LED  |  $6,177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9E91F1B-A322-4AED-B363-4A90EC9ECA8F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ED647D-1ECD-408E-BEF3-4FCF35F88355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14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9F17ACC-4722-B016-C648-A0DEF0B0A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611" y="1271150"/>
            <a:ext cx="2991041" cy="462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58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EE3BF67-A380-46AD-ACB5-6055BC5701E9}"/>
              </a:ext>
            </a:extLst>
          </p:cNvPr>
          <p:cNvSpPr>
            <a:spLocks noGrp="1"/>
          </p:cNvSpPr>
          <p:nvPr/>
        </p:nvSpPr>
        <p:spPr>
          <a:xfrm>
            <a:off x="685800" y="323850"/>
            <a:ext cx="723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76B87"/>
                </a:solidFill>
              </a:defRPr>
            </a:pPr>
            <a:r>
              <a:rPr sz="1050" b="1">
                <a:solidFill>
                  <a:srgbClr val="176B87"/>
                </a:solidFill>
              </a:rPr>
              <a:t>RECOMMENDED ACTIONS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D27EF20-320B-4CBB-8298-6D07636E3439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850" b="1">
                <a:solidFill>
                  <a:srgbClr val="17262D"/>
                </a:solidFill>
              </a:defRPr>
            </a:pPr>
            <a:r>
              <a:rPr sz="2850" b="1" dirty="0">
                <a:solidFill>
                  <a:srgbClr val="17262D"/>
                </a:solidFill>
              </a:rPr>
              <a:t>Board direction requested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308E983-25E0-48B0-AFD7-E4B7BB350BDF}"/>
              </a:ext>
            </a:extLst>
          </p:cNvPr>
          <p:cNvSpPr>
            <a:spLocks noGrp="1"/>
          </p:cNvSpPr>
          <p:nvPr/>
        </p:nvSpPr>
        <p:spPr>
          <a:xfrm>
            <a:off x="685800" y="1314450"/>
            <a:ext cx="10820400" cy="0"/>
          </a:xfrm>
          <a:prstGeom prst="line">
            <a:avLst/>
          </a:prstGeom>
          <a:noFill/>
          <a:ln w="28575">
            <a:solidFill>
              <a:srgbClr val="55B8C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26AEB6-C7B8-4BB1-908C-10BCD9154066}"/>
              </a:ext>
            </a:extLst>
          </p:cNvPr>
          <p:cNvSpPr>
            <a:spLocks noGrp="1"/>
          </p:cNvSpPr>
          <p:nvPr/>
        </p:nvSpPr>
        <p:spPr>
          <a:xfrm>
            <a:off x="10668000" y="323850"/>
            <a:ext cx="838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56676E"/>
                </a:solidFill>
              </a:defRPr>
            </a:pPr>
            <a:r>
              <a:rPr sz="1050" b="1">
                <a:solidFill>
                  <a:srgbClr val="56676E"/>
                </a:solidFill>
              </a:rPr>
              <a:t>7A–7D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BAD6BB-F68B-41C5-A0FF-EBDC9F1D6F64}"/>
              </a:ext>
            </a:extLst>
          </p:cNvPr>
          <p:cNvSpPr>
            <a:spLocks noGrp="1"/>
          </p:cNvSpPr>
          <p:nvPr/>
        </p:nvSpPr>
        <p:spPr>
          <a:xfrm>
            <a:off x="762000" y="1695450"/>
            <a:ext cx="714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76B87"/>
                </a:solidFill>
              </a:defRPr>
            </a:pPr>
            <a:r>
              <a:rPr sz="2250" b="1">
                <a:solidFill>
                  <a:srgbClr val="176B87"/>
                </a:solidFill>
              </a:rPr>
              <a:t>7A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205AC1-F398-4E86-BDF4-5E60E40BC1C9}"/>
              </a:ext>
            </a:extLst>
          </p:cNvPr>
          <p:cNvSpPr>
            <a:spLocks noGrp="1"/>
          </p:cNvSpPr>
          <p:nvPr/>
        </p:nvSpPr>
        <p:spPr>
          <a:xfrm>
            <a:off x="1733550" y="1695450"/>
            <a:ext cx="2000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>
                <a:solidFill>
                  <a:srgbClr val="17262D"/>
                </a:solidFill>
              </a:rPr>
              <a:t>Receive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9BD722-373A-47F7-85EB-7661011EF26D}"/>
              </a:ext>
            </a:extLst>
          </p:cNvPr>
          <p:cNvSpPr>
            <a:spLocks noGrp="1"/>
          </p:cNvSpPr>
          <p:nvPr/>
        </p:nvSpPr>
        <p:spPr>
          <a:xfrm>
            <a:off x="4048125" y="1695450"/>
            <a:ext cx="7239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56676E"/>
                </a:solidFill>
              </a:defRPr>
            </a:pPr>
            <a:r>
              <a:rPr sz="1725" b="0">
                <a:solidFill>
                  <a:srgbClr val="56676E"/>
                </a:solidFill>
              </a:rPr>
              <a:t>Plan check status update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3E6D25BA-5220-4117-9C46-42670A9EA5BD}"/>
              </a:ext>
            </a:extLst>
          </p:cNvPr>
          <p:cNvSpPr>
            <a:spLocks noGrp="1"/>
          </p:cNvSpPr>
          <p:nvPr/>
        </p:nvSpPr>
        <p:spPr>
          <a:xfrm>
            <a:off x="1733550" y="2352675"/>
            <a:ext cx="958215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E96F6F4-4D00-408F-B605-036595646616}"/>
              </a:ext>
            </a:extLst>
          </p:cNvPr>
          <p:cNvSpPr>
            <a:spLocks noGrp="1"/>
          </p:cNvSpPr>
          <p:nvPr/>
        </p:nvSpPr>
        <p:spPr>
          <a:xfrm>
            <a:off x="762000" y="2667000"/>
            <a:ext cx="714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76B87"/>
                </a:solidFill>
              </a:defRPr>
            </a:pPr>
            <a:r>
              <a:rPr sz="2250" b="1">
                <a:solidFill>
                  <a:srgbClr val="176B87"/>
                </a:solidFill>
              </a:rPr>
              <a:t>7B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CFA6F4-9467-4474-9D45-347D76BA9661}"/>
              </a:ext>
            </a:extLst>
          </p:cNvPr>
          <p:cNvSpPr>
            <a:spLocks noGrp="1"/>
          </p:cNvSpPr>
          <p:nvPr/>
        </p:nvSpPr>
        <p:spPr>
          <a:xfrm>
            <a:off x="1733550" y="2667000"/>
            <a:ext cx="2000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>
                <a:solidFill>
                  <a:srgbClr val="17262D"/>
                </a:solidFill>
              </a:rPr>
              <a:t>Approve / direct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918783-1BB8-4619-B780-38BE4B33F1F5}"/>
              </a:ext>
            </a:extLst>
          </p:cNvPr>
          <p:cNvSpPr>
            <a:spLocks noGrp="1"/>
          </p:cNvSpPr>
          <p:nvPr/>
        </p:nvSpPr>
        <p:spPr>
          <a:xfrm>
            <a:off x="4048125" y="2667000"/>
            <a:ext cx="7239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56676E"/>
                </a:solidFill>
              </a:defRPr>
            </a:pPr>
            <a:r>
              <a:rPr sz="1725" b="0">
                <a:solidFill>
                  <a:srgbClr val="56676E"/>
                </a:solidFill>
              </a:rPr>
              <a:t>County comment letter and authorization to submit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38200210-8AE7-49F1-8147-894C0B8834D5}"/>
              </a:ext>
            </a:extLst>
          </p:cNvPr>
          <p:cNvSpPr>
            <a:spLocks noGrp="1"/>
          </p:cNvSpPr>
          <p:nvPr/>
        </p:nvSpPr>
        <p:spPr>
          <a:xfrm>
            <a:off x="1733550" y="3324225"/>
            <a:ext cx="958215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97AE32-7F3D-486D-A37A-8E7311D94DF3}"/>
              </a:ext>
            </a:extLst>
          </p:cNvPr>
          <p:cNvSpPr>
            <a:spLocks noGrp="1"/>
          </p:cNvSpPr>
          <p:nvPr/>
        </p:nvSpPr>
        <p:spPr>
          <a:xfrm>
            <a:off x="762000" y="3638550"/>
            <a:ext cx="714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76B87"/>
                </a:solidFill>
              </a:defRPr>
            </a:pPr>
            <a:r>
              <a:rPr sz="2250" b="1">
                <a:solidFill>
                  <a:srgbClr val="176B87"/>
                </a:solidFill>
              </a:rPr>
              <a:t>7C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46F4777-3A09-40E2-9867-7A16C379B4CB}"/>
              </a:ext>
            </a:extLst>
          </p:cNvPr>
          <p:cNvSpPr>
            <a:spLocks noGrp="1"/>
          </p:cNvSpPr>
          <p:nvPr/>
        </p:nvSpPr>
        <p:spPr>
          <a:xfrm>
            <a:off x="1733550" y="3638550"/>
            <a:ext cx="2000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>
                <a:solidFill>
                  <a:srgbClr val="17262D"/>
                </a:solidFill>
              </a:rPr>
              <a:t>Authorize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A7A4A4-7029-4D53-8E98-99161EBA4819}"/>
              </a:ext>
            </a:extLst>
          </p:cNvPr>
          <p:cNvSpPr>
            <a:spLocks noGrp="1"/>
          </p:cNvSpPr>
          <p:nvPr/>
        </p:nvSpPr>
        <p:spPr>
          <a:xfrm>
            <a:off x="4048125" y="3638550"/>
            <a:ext cx="7239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56676E"/>
                </a:solidFill>
              </a:defRPr>
            </a:pPr>
            <a:r>
              <a:rPr sz="1725" b="0">
                <a:solidFill>
                  <a:srgbClr val="56676E"/>
                </a:solidFill>
              </a:rPr>
              <a:t>Up to $39,624 in added Ardurra services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0D834F34-CFDD-4426-B216-114BE52F73AF}"/>
              </a:ext>
            </a:extLst>
          </p:cNvPr>
          <p:cNvSpPr>
            <a:spLocks noGrp="1"/>
          </p:cNvSpPr>
          <p:nvPr/>
        </p:nvSpPr>
        <p:spPr>
          <a:xfrm>
            <a:off x="1733550" y="4295775"/>
            <a:ext cx="958215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6C9C17-CAA6-4EAE-8AF9-7CAAF2D6FBA8}"/>
              </a:ext>
            </a:extLst>
          </p:cNvPr>
          <p:cNvSpPr>
            <a:spLocks noGrp="1"/>
          </p:cNvSpPr>
          <p:nvPr/>
        </p:nvSpPr>
        <p:spPr>
          <a:xfrm>
            <a:off x="762000" y="4610100"/>
            <a:ext cx="71437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176B87"/>
                </a:solidFill>
              </a:defRPr>
            </a:pPr>
            <a:r>
              <a:rPr sz="2250" b="1">
                <a:solidFill>
                  <a:srgbClr val="176B87"/>
                </a:solidFill>
              </a:rPr>
              <a:t>7D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F81B5D-962D-46C1-8E4E-1E17DFBBC7A2}"/>
              </a:ext>
            </a:extLst>
          </p:cNvPr>
          <p:cNvSpPr>
            <a:spLocks noGrp="1"/>
          </p:cNvSpPr>
          <p:nvPr/>
        </p:nvSpPr>
        <p:spPr>
          <a:xfrm>
            <a:off x="1733550" y="4610100"/>
            <a:ext cx="2000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17262D"/>
                </a:solidFill>
              </a:defRPr>
            </a:pPr>
            <a:r>
              <a:rPr sz="1875" b="1">
                <a:solidFill>
                  <a:srgbClr val="17262D"/>
                </a:solidFill>
              </a:rPr>
              <a:t>Authorize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7455B8-6C1B-47AE-B4A7-15789974E577}"/>
              </a:ext>
            </a:extLst>
          </p:cNvPr>
          <p:cNvSpPr>
            <a:spLocks noGrp="1"/>
          </p:cNvSpPr>
          <p:nvPr/>
        </p:nvSpPr>
        <p:spPr>
          <a:xfrm>
            <a:off x="4048125" y="4610100"/>
            <a:ext cx="7239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0">
                <a:solidFill>
                  <a:srgbClr val="56676E"/>
                </a:solidFill>
              </a:defRPr>
            </a:pPr>
            <a:r>
              <a:rPr sz="1725" b="0">
                <a:solidFill>
                  <a:srgbClr val="56676E"/>
                </a:solidFill>
              </a:rPr>
              <a:t>$6,177 trailer-mounted arrow board purchase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F172E226-DE8A-4755-A4AB-219A3F81F5A4}"/>
              </a:ext>
            </a:extLst>
          </p:cNvPr>
          <p:cNvSpPr>
            <a:spLocks noGrp="1"/>
          </p:cNvSpPr>
          <p:nvPr/>
        </p:nvSpPr>
        <p:spPr>
          <a:xfrm>
            <a:off x="1733550" y="5267325"/>
            <a:ext cx="9582150" cy="0"/>
          </a:xfrm>
          <a:prstGeom prst="line">
            <a:avLst/>
          </a:prstGeom>
          <a:noFill/>
          <a:ln w="9525">
            <a:solidFill>
              <a:srgbClr val="B8C5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1897D6-D08A-4016-8D45-E3DC9CF1C951}"/>
              </a:ext>
            </a:extLst>
          </p:cNvPr>
          <p:cNvSpPr>
            <a:spLocks noGrp="1"/>
          </p:cNvSpPr>
          <p:nvPr/>
        </p:nvSpPr>
        <p:spPr>
          <a:xfrm>
            <a:off x="685800" y="5810250"/>
            <a:ext cx="10820400" cy="457200"/>
          </a:xfrm>
          <a:prstGeom prst="rect">
            <a:avLst/>
          </a:prstGeom>
          <a:solidFill>
            <a:srgbClr val="EAF4F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3B555B-5C20-483E-AAB9-EE2F7BECB77A}"/>
              </a:ext>
            </a:extLst>
          </p:cNvPr>
          <p:cNvSpPr>
            <a:spLocks noGrp="1"/>
          </p:cNvSpPr>
          <p:nvPr/>
        </p:nvSpPr>
        <p:spPr>
          <a:xfrm>
            <a:off x="685800" y="6477000"/>
            <a:ext cx="6858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JOSHUA BASIN WATER DISTRICT  |  SEPTEMBER 2, 2026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EC4B81-A828-4B89-8FD3-19EE52D76BDA}"/>
              </a:ext>
            </a:extLst>
          </p:cNvPr>
          <p:cNvSpPr>
            <a:spLocks noGrp="1"/>
          </p:cNvSpPr>
          <p:nvPr/>
        </p:nvSpPr>
        <p:spPr>
          <a:xfrm>
            <a:off x="10810875" y="6477000"/>
            <a:ext cx="695325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1">
                <a:solidFill>
                  <a:srgbClr val="56676E"/>
                </a:solidFill>
              </a:defRPr>
            </a:pPr>
            <a:r>
              <a:rPr sz="900" b="1">
                <a:solidFill>
                  <a:srgbClr val="56676E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49844603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1620</Words>
  <Application>Microsoft Office PowerPoint</Application>
  <DocSecurity>0</DocSecurity>
  <PresentationFormat>Widescreen</PresentationFormat>
  <Paragraphs>255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Anne Roman</cp:lastModifiedBy>
  <cp:revision>11</cp:revision>
  <dcterms:created xsi:type="dcterms:W3CDTF">2026-08-30T22:25:54Z</dcterms:created>
  <dcterms:modified xsi:type="dcterms:W3CDTF">2026-09-09T17:15:11Z</dcterms:modified>
</cp:coreProperties>
</file>