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20"/>
  </p:notesMasterIdLst>
  <p:handoutMasterIdLst>
    <p:handoutMasterId r:id="rId21"/>
  </p:handoutMasterIdLst>
  <p:sldIdLst>
    <p:sldId id="264" r:id="rId5"/>
    <p:sldId id="268" r:id="rId6"/>
    <p:sldId id="260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7" r:id="rId15"/>
    <p:sldId id="266" r:id="rId16"/>
    <p:sldId id="277" r:id="rId17"/>
    <p:sldId id="27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4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D5339C-519D-4230-BF0C-1BF09A2FE2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82FE9-1227-454F-8FBE-5D49EEFEFD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3CD36-562E-4EEA-8B96-DB5FE3AB0DC1}" type="datetimeFigureOut">
              <a:rPr lang="en-US" smtClean="0"/>
              <a:t>01/05/2026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515AC-387D-4DC2-8066-2F960E151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55534-4B86-498E-A9D9-C98A3290DC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5148-8ED6-434E-BA59-EF48324382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9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FA4AB-31E7-4D1C-A552-BCF9442B3075}" type="datetimeFigureOut">
              <a:rPr lang="en-US" smtClean="0"/>
              <a:t>01/05/2026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33291-C0D9-4415-AEC4-F67D377A5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1507-A533-4F2E-B984-305D4E4F5CE4}" type="datetime1">
              <a:rPr lang="en-US" smtClean="0"/>
              <a:t>01/05/2026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DDD7-3FE8-4583-81CB-632D5267A8B4}" type="datetime1">
              <a:rPr lang="en-US" smtClean="0"/>
              <a:t>01/05/2026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2273-1190-47FC-BA5A-981185797AF1}" type="datetime1">
              <a:rPr lang="en-US" smtClean="0"/>
              <a:t>01/05/2026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B71-6DE2-4937-8AEC-8B1AE0DB59CF}" type="datetime1">
              <a:rPr lang="en-US" smtClean="0"/>
              <a:t>01/05/2026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ADD7-A3CC-46CA-B4EE-B20DC19C65C4}" type="datetime1">
              <a:rPr lang="en-US" smtClean="0"/>
              <a:t>01/05/2026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7653-8290-49FD-9716-A2C1CB6DA8FD}" type="datetime1">
              <a:rPr lang="en-US" smtClean="0"/>
              <a:t>01/05/2026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2AA5-9729-4046-B4EA-C2E953FA8206}" type="datetime1">
              <a:rPr lang="en-US" smtClean="0"/>
              <a:t>01/05/2026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096B-8B9A-4F98-8A4A-7B031A299951}" type="datetime1">
              <a:rPr lang="en-US" smtClean="0"/>
              <a:t>01/05/2026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8B70-756A-47BE-81CE-FA952E7560EC}" type="datetime1">
              <a:rPr lang="en-US" smtClean="0"/>
              <a:t>01/05/2026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19E4-4707-4D4C-84BE-F88B0E767A80}" type="datetime1">
              <a:rPr lang="en-US" smtClean="0"/>
              <a:t>01/05/2026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93A0-19E1-47AC-8700-509B6BECB2CF}" type="datetime1">
              <a:rPr lang="en-US" smtClean="0"/>
              <a:t>01/05/2026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CA45DD-0F6B-4F7F-AE06-73BBDCC76E66}" type="datetime1">
              <a:rPr lang="en-US" smtClean="0"/>
              <a:t>01/05/2026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FDD9264-A478-4B82-A891-2BEA8BF9F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A32A9-E857-46CE-8AA3-D318B7D64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6" r="9092" b="20447"/>
          <a:stretch/>
        </p:blipFill>
        <p:spPr>
          <a:xfrm>
            <a:off x="10980" y="0"/>
            <a:ext cx="12188932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4D755E9-CEF5-43A7-A514-4664F25F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AEEE6-69AA-4811-8D2B-F84F74D46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Reserve Fund Policy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1F547-2086-4D47-BB8F-44FA94006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69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Joshua Basin Water District</a:t>
            </a:r>
          </a:p>
          <a:p>
            <a:r>
              <a:rPr lang="en-US" dirty="0">
                <a:solidFill>
                  <a:schemeClr val="tx1"/>
                </a:solidFill>
              </a:rPr>
              <a:t>December 8, 2025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F879CD-ED15-450F-B829-699C694D2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1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89565-478F-1F14-6CCC-F62C92AD5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45BB876-ECF0-69BB-4F32-7D8CB1FA6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0FEC43-CC04-E308-B0AC-1693377EA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BE6CB5D-E5CA-89C6-11EF-F34041452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E5CDBB-9717-A77D-B191-014DD302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C60424-F1C5-1177-C60A-7B1DB3DCCD39}"/>
              </a:ext>
            </a:extLst>
          </p:cNvPr>
          <p:cNvSpPr txBox="1">
            <a:spLocks/>
          </p:cNvSpPr>
          <p:nvPr/>
        </p:nvSpPr>
        <p:spPr>
          <a:xfrm>
            <a:off x="1007532" y="5238146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900" spc="-100" dirty="0"/>
              <a:t>SUBSTANTIVE CHANGES, PT 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B0830-D2CD-9AE7-A1BA-ED6BA84CC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669" y="503632"/>
            <a:ext cx="6130685" cy="4650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AB345-C1A7-9204-F926-534F61CF1961}"/>
              </a:ext>
            </a:extLst>
          </p:cNvPr>
          <p:cNvSpPr txBox="1"/>
          <p:nvPr/>
        </p:nvSpPr>
        <p:spPr>
          <a:xfrm>
            <a:off x="10343453" y="6237245"/>
            <a:ext cx="155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Page 12</a:t>
            </a:r>
          </a:p>
        </p:txBody>
      </p:sp>
    </p:spTree>
    <p:extLst>
      <p:ext uri="{BB962C8B-B14F-4D97-AF65-F5344CB8AC3E}">
        <p14:creationId xmlns:p14="http://schemas.microsoft.com/office/powerpoint/2010/main" val="424036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A5FBE-7F4D-6780-0274-A4C5140D9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31" y="271118"/>
            <a:ext cx="5234211" cy="63066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E26082-4C4D-4CDD-BB8D-BCEFBE17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“MENU” OF OPTIONS</a:t>
            </a:r>
          </a:p>
        </p:txBody>
      </p:sp>
    </p:spTree>
    <p:extLst>
      <p:ext uri="{BB962C8B-B14F-4D97-AF65-F5344CB8AC3E}">
        <p14:creationId xmlns:p14="http://schemas.microsoft.com/office/powerpoint/2010/main" val="138969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C30475-6CDD-5ED4-24C1-CC1890FA5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47" y="163691"/>
            <a:ext cx="10446706" cy="65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CEA055-D176-330E-ECD1-58D9C34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4EB1C4-ABDB-2022-4B74-E12B075CE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8B5311B-F9B1-9152-7510-5A17BC37B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E2201-C756-7ECD-7A12-E3E1DD8462DE}"/>
              </a:ext>
            </a:extLst>
          </p:cNvPr>
          <p:cNvSpPr txBox="1"/>
          <p:nvPr/>
        </p:nvSpPr>
        <p:spPr>
          <a:xfrm>
            <a:off x="1264150" y="1496501"/>
            <a:ext cx="6461231" cy="3864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200" b="1" dirty="0"/>
              <a:t>Proposed transfers among Reserve funds resulting from these changes will have no overall fiscal impact on the District.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06EE7E7-DA13-C4A9-9AF0-6D90728BA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86886-B193-AEBA-1730-B017F99A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2805" y="1865740"/>
            <a:ext cx="2947482" cy="3126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FISCAL IMPACT:</a:t>
            </a:r>
          </a:p>
        </p:txBody>
      </p:sp>
    </p:spTree>
    <p:extLst>
      <p:ext uri="{BB962C8B-B14F-4D97-AF65-F5344CB8AC3E}">
        <p14:creationId xmlns:p14="http://schemas.microsoft.com/office/powerpoint/2010/main" val="372626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365C31-634F-5520-4CC8-1515F2A5A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33966-B664-FE1E-BCD9-DBA273FC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62" y="1822041"/>
            <a:ext cx="2774922" cy="34917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RECOMMENDED ACTION: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3A8BEB-354D-0A9E-248F-9CBB366D1830}"/>
              </a:ext>
            </a:extLst>
          </p:cNvPr>
          <p:cNvSpPr txBox="1"/>
          <p:nvPr/>
        </p:nvSpPr>
        <p:spPr>
          <a:xfrm>
            <a:off x="4361606" y="1683143"/>
            <a:ext cx="6627377" cy="3491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Review, provide recommendations, and approve revisions to Article 9 of the Administration Code, as detailed in Resolution No. 25-1081 Exhibit A.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15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3E3B35-EAD9-3751-1BA2-16EA0501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2" y="1298448"/>
            <a:ext cx="6068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Graphic 8" descr="Question mark">
            <a:extLst>
              <a:ext uri="{FF2B5EF4-FFF2-40B4-BE49-F238E27FC236}">
                <a16:creationId xmlns:a16="http://schemas.microsoft.com/office/drawing/2014/main" id="{CB211509-D7C3-6C04-8446-371CB97ED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177" y="1695799"/>
            <a:ext cx="3458249" cy="34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2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1C9E-EFB1-74ED-7740-BD419F64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335234" cy="4601183"/>
          </a:xfrm>
        </p:spPr>
        <p:txBody>
          <a:bodyPr/>
          <a:lstStyle/>
          <a:p>
            <a:r>
              <a:rPr lang="en-US" dirty="0"/>
              <a:t>UNRESTRICTED (DESIGNATED VS. RESTRICTD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3413E-CC3F-8C1C-05C3-7DBABF149D65}"/>
              </a:ext>
            </a:extLst>
          </p:cNvPr>
          <p:cNvSpPr txBox="1"/>
          <p:nvPr/>
        </p:nvSpPr>
        <p:spPr>
          <a:xfrm>
            <a:off x="4219131" y="1443401"/>
            <a:ext cx="61001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Reserves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discussed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 Unrestricted (Board-Designated) and, just as these requirements are set by the Board, they can be changed at any time by Board action. 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Legally restricted reserves have minimal recommended changes so discussion is limited due to the compulsory nature of those reserves.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486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CDA4B-87D0-4FE2-A8F4-C2D88013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68" y="5092223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spc="-100" dirty="0"/>
              <a:t>SUBSTANTIVE CHANGES, PT 1</a:t>
            </a:r>
          </a:p>
        </p:txBody>
      </p:sp>
      <p:pic>
        <p:nvPicPr>
          <p:cNvPr id="9" name="Content Placeholder 8" descr="A black and white text on a white background&#10;&#10;AI-generated content may be incorrect.">
            <a:extLst>
              <a:ext uri="{FF2B5EF4-FFF2-40B4-BE49-F238E27FC236}">
                <a16:creationId xmlns:a16="http://schemas.microsoft.com/office/drawing/2014/main" id="{F5AB7C6C-AA74-F46B-26D5-E583CA2A1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6492" y="448592"/>
            <a:ext cx="7064952" cy="3556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C8223-6614-A4AA-832E-1870400E7910}"/>
              </a:ext>
            </a:extLst>
          </p:cNvPr>
          <p:cNvSpPr txBox="1"/>
          <p:nvPr/>
        </p:nvSpPr>
        <p:spPr>
          <a:xfrm>
            <a:off x="10312566" y="6178574"/>
            <a:ext cx="155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Page 10</a:t>
            </a:r>
          </a:p>
        </p:txBody>
      </p:sp>
    </p:spTree>
    <p:extLst>
      <p:ext uri="{BB962C8B-B14F-4D97-AF65-F5344CB8AC3E}">
        <p14:creationId xmlns:p14="http://schemas.microsoft.com/office/powerpoint/2010/main" val="403427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07888E-C0A6-7B38-5BA4-A361520E0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E8F20C1-9BDB-EBE3-1E39-C13FA4ED8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5152CA-BEEB-B6DB-8051-58459A7DE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90B7272-3E1D-B4AE-D811-7D3B5AD2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3778B0-0FF5-9482-9ECF-5D72D8567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684E3-9C8B-7882-DD17-F412E1EE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2" y="5092720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spc="-100" dirty="0"/>
              <a:t>SUBSTANTIVE CHANGES, PT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E6FE8-D3BE-CD18-1951-A690E48B4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541" y="265426"/>
            <a:ext cx="6866790" cy="1322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AFAC0F-5010-03CD-5488-984BA26FA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541" y="926518"/>
            <a:ext cx="6820149" cy="37796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AC7122-FD05-54E1-EA91-9A14D7254190}"/>
              </a:ext>
            </a:extLst>
          </p:cNvPr>
          <p:cNvSpPr txBox="1"/>
          <p:nvPr/>
        </p:nvSpPr>
        <p:spPr>
          <a:xfrm>
            <a:off x="10125307" y="6196210"/>
            <a:ext cx="1744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Page 10-11</a:t>
            </a:r>
          </a:p>
        </p:txBody>
      </p:sp>
    </p:spTree>
    <p:extLst>
      <p:ext uri="{BB962C8B-B14F-4D97-AF65-F5344CB8AC3E}">
        <p14:creationId xmlns:p14="http://schemas.microsoft.com/office/powerpoint/2010/main" val="3294835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9D10B-1663-7C2D-E91A-1CD4EEBEB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7B3BC6-B0AE-E780-648E-4253C713D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669A5B-858B-7710-D1F0-68C443EDF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02BF246-6A0C-8C10-A2A4-CE9F3332B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9200D8-7D54-35D1-DD04-AB4556FC2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F30DD-BA4A-BBED-4D94-E211B4FF9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95" y="475180"/>
            <a:ext cx="6912812" cy="13188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6E33F6-0EC5-AA02-4E00-A89C255D7EE0}"/>
              </a:ext>
            </a:extLst>
          </p:cNvPr>
          <p:cNvSpPr txBox="1">
            <a:spLocks/>
          </p:cNvSpPr>
          <p:nvPr/>
        </p:nvSpPr>
        <p:spPr>
          <a:xfrm>
            <a:off x="990568" y="5154135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900" spc="-100" dirty="0"/>
              <a:t>SUBSTANTIVE CHANGES, PT 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0C59DD-81B6-1C9C-55E4-255F1EC35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949" y="1004809"/>
            <a:ext cx="7006456" cy="31869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B94167-0532-794E-436E-53662B1C0551}"/>
              </a:ext>
            </a:extLst>
          </p:cNvPr>
          <p:cNvSpPr txBox="1"/>
          <p:nvPr/>
        </p:nvSpPr>
        <p:spPr>
          <a:xfrm>
            <a:off x="10290263" y="6182654"/>
            <a:ext cx="155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Page 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FF87F-1CF0-28D8-5578-8146DFC9031B}"/>
              </a:ext>
            </a:extLst>
          </p:cNvPr>
          <p:cNvSpPr txBox="1"/>
          <p:nvPr/>
        </p:nvSpPr>
        <p:spPr>
          <a:xfrm>
            <a:off x="630982" y="1296629"/>
            <a:ext cx="513410" cy="251684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square" rtlCol="0">
            <a:spAutoFit/>
          </a:bodyPr>
          <a:lstStyle/>
          <a:p>
            <a:pPr algn="ctr"/>
            <a:r>
              <a:rPr lang="en-US" b="1" dirty="0"/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255407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B35885-9AB9-9AFE-734D-3A60F81F4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65AA81-DC56-AC45-BE72-F7744B0FB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C12F6F-BB3A-A949-EAD3-FA093BC8A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5648E0D-4BF4-A3E5-CA45-6365CF2AE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4CE997-26E6-B811-2C62-95E8AC84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BAF0D-B7E2-193A-DAEE-6F04C30CC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94" y="475180"/>
            <a:ext cx="7480185" cy="142712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6BFC5AD-A0EE-613A-B870-D553C3F01688}"/>
              </a:ext>
            </a:extLst>
          </p:cNvPr>
          <p:cNvSpPr txBox="1">
            <a:spLocks/>
          </p:cNvSpPr>
          <p:nvPr/>
        </p:nvSpPr>
        <p:spPr>
          <a:xfrm>
            <a:off x="1007532" y="5238146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900" spc="-100" dirty="0"/>
              <a:t>SUBSTANTIVE CHANGES, PT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5346F-1571-2594-A41C-AD39955D3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666" y="1136773"/>
            <a:ext cx="7631063" cy="3055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0C3E3-E29B-83E2-48AA-388031BFD87F}"/>
              </a:ext>
            </a:extLst>
          </p:cNvPr>
          <p:cNvSpPr txBox="1"/>
          <p:nvPr/>
        </p:nvSpPr>
        <p:spPr>
          <a:xfrm>
            <a:off x="630982" y="1296629"/>
            <a:ext cx="513410" cy="251684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square" rtlCol="0">
            <a:spAutoFit/>
          </a:bodyPr>
          <a:lstStyle/>
          <a:p>
            <a:pPr algn="ctr"/>
            <a:r>
              <a:rPr lang="en-US" b="1" dirty="0"/>
              <a:t>OPTIONS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19D0EF-AD27-17E9-2332-AF9405BDBD2E}"/>
              </a:ext>
            </a:extLst>
          </p:cNvPr>
          <p:cNvSpPr txBox="1"/>
          <p:nvPr/>
        </p:nvSpPr>
        <p:spPr>
          <a:xfrm>
            <a:off x="10177729" y="6184255"/>
            <a:ext cx="155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Page 11</a:t>
            </a:r>
          </a:p>
        </p:txBody>
      </p:sp>
    </p:spTree>
    <p:extLst>
      <p:ext uri="{BB962C8B-B14F-4D97-AF65-F5344CB8AC3E}">
        <p14:creationId xmlns:p14="http://schemas.microsoft.com/office/powerpoint/2010/main" val="40579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009463-0CB0-03C5-9BFE-7C5F21651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750BF0E-38DA-8DE1-EF88-AE6CDF7DD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82651-FFC1-D27A-48ED-AC5586C56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531F49B-0D4C-D295-DDF3-2C15AA1CA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9C5BBB-8D49-4C3E-64C0-13940FCAD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CA5E9F-711D-240D-2A9A-F238BAD4A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94" y="475180"/>
            <a:ext cx="7480185" cy="142712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FC8566-F6C6-834B-DEA8-0B35A8E75075}"/>
              </a:ext>
            </a:extLst>
          </p:cNvPr>
          <p:cNvSpPr txBox="1">
            <a:spLocks/>
          </p:cNvSpPr>
          <p:nvPr/>
        </p:nvSpPr>
        <p:spPr>
          <a:xfrm>
            <a:off x="1007532" y="5238146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900" spc="-100" dirty="0"/>
              <a:t>SUBSTANTIVE CHANGES, PT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1A4C1C-8303-3DD3-BA97-FDDA45BD7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594" y="1164901"/>
            <a:ext cx="7480185" cy="3610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24BC03-0882-4A44-C227-E489DE51F605}"/>
              </a:ext>
            </a:extLst>
          </p:cNvPr>
          <p:cNvSpPr txBox="1"/>
          <p:nvPr/>
        </p:nvSpPr>
        <p:spPr>
          <a:xfrm>
            <a:off x="10321418" y="6192640"/>
            <a:ext cx="155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Page 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803005-E30B-99B1-DDD2-415ADAF1BBAB}"/>
              </a:ext>
            </a:extLst>
          </p:cNvPr>
          <p:cNvSpPr txBox="1"/>
          <p:nvPr/>
        </p:nvSpPr>
        <p:spPr>
          <a:xfrm>
            <a:off x="553453" y="1379621"/>
            <a:ext cx="1518768" cy="2031325"/>
          </a:xfrm>
          <a:custGeom>
            <a:avLst/>
            <a:gdLst>
              <a:gd name="csX0" fmla="*/ 0 w 1518768"/>
              <a:gd name="csY0" fmla="*/ 0 h 2031325"/>
              <a:gd name="csX1" fmla="*/ 491068 w 1518768"/>
              <a:gd name="csY1" fmla="*/ 0 h 2031325"/>
              <a:gd name="csX2" fmla="*/ 951761 w 1518768"/>
              <a:gd name="csY2" fmla="*/ 0 h 2031325"/>
              <a:gd name="csX3" fmla="*/ 1518768 w 1518768"/>
              <a:gd name="csY3" fmla="*/ 0 h 2031325"/>
              <a:gd name="csX4" fmla="*/ 1518768 w 1518768"/>
              <a:gd name="csY4" fmla="*/ 656795 h 2031325"/>
              <a:gd name="csX5" fmla="*/ 1518768 w 1518768"/>
              <a:gd name="csY5" fmla="*/ 1293277 h 2031325"/>
              <a:gd name="csX6" fmla="*/ 1518768 w 1518768"/>
              <a:gd name="csY6" fmla="*/ 2031325 h 2031325"/>
              <a:gd name="csX7" fmla="*/ 1012512 w 1518768"/>
              <a:gd name="csY7" fmla="*/ 2031325 h 2031325"/>
              <a:gd name="csX8" fmla="*/ 475881 w 1518768"/>
              <a:gd name="csY8" fmla="*/ 2031325 h 2031325"/>
              <a:gd name="csX9" fmla="*/ 0 w 1518768"/>
              <a:gd name="csY9" fmla="*/ 2031325 h 2031325"/>
              <a:gd name="csX10" fmla="*/ 0 w 1518768"/>
              <a:gd name="csY10" fmla="*/ 1354217 h 2031325"/>
              <a:gd name="csX11" fmla="*/ 0 w 1518768"/>
              <a:gd name="csY11" fmla="*/ 697422 h 2031325"/>
              <a:gd name="csX12" fmla="*/ 0 w 1518768"/>
              <a:gd name="csY12" fmla="*/ 0 h 20313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518768" h="2031325" extrusionOk="0">
                <a:moveTo>
                  <a:pt x="0" y="0"/>
                </a:moveTo>
                <a:cubicBezTo>
                  <a:pt x="181922" y="-6648"/>
                  <a:pt x="265967" y="5966"/>
                  <a:pt x="491068" y="0"/>
                </a:cubicBezTo>
                <a:cubicBezTo>
                  <a:pt x="716169" y="-5966"/>
                  <a:pt x="805042" y="-9430"/>
                  <a:pt x="951761" y="0"/>
                </a:cubicBezTo>
                <a:cubicBezTo>
                  <a:pt x="1098480" y="9430"/>
                  <a:pt x="1362971" y="-22342"/>
                  <a:pt x="1518768" y="0"/>
                </a:cubicBezTo>
                <a:cubicBezTo>
                  <a:pt x="1501874" y="184563"/>
                  <a:pt x="1490313" y="355437"/>
                  <a:pt x="1518768" y="656795"/>
                </a:cubicBezTo>
                <a:cubicBezTo>
                  <a:pt x="1547223" y="958153"/>
                  <a:pt x="1498924" y="994922"/>
                  <a:pt x="1518768" y="1293277"/>
                </a:cubicBezTo>
                <a:cubicBezTo>
                  <a:pt x="1538612" y="1591632"/>
                  <a:pt x="1552068" y="1717178"/>
                  <a:pt x="1518768" y="2031325"/>
                </a:cubicBezTo>
                <a:cubicBezTo>
                  <a:pt x="1314292" y="2056536"/>
                  <a:pt x="1197470" y="2023380"/>
                  <a:pt x="1012512" y="2031325"/>
                </a:cubicBezTo>
                <a:cubicBezTo>
                  <a:pt x="827554" y="2039270"/>
                  <a:pt x="730378" y="2034163"/>
                  <a:pt x="475881" y="2031325"/>
                </a:cubicBezTo>
                <a:cubicBezTo>
                  <a:pt x="221384" y="2028487"/>
                  <a:pt x="97260" y="2031915"/>
                  <a:pt x="0" y="2031325"/>
                </a:cubicBezTo>
                <a:cubicBezTo>
                  <a:pt x="-13399" y="1882642"/>
                  <a:pt x="22399" y="1584934"/>
                  <a:pt x="0" y="1354217"/>
                </a:cubicBezTo>
                <a:cubicBezTo>
                  <a:pt x="-22399" y="1123500"/>
                  <a:pt x="8654" y="954649"/>
                  <a:pt x="0" y="697422"/>
                </a:cubicBezTo>
                <a:cubicBezTo>
                  <a:pt x="-8654" y="440196"/>
                  <a:pt x="33279" y="348573"/>
                  <a:pt x="0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Also added language for using for controlled fleet expansion of up to 15%.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15D6B-CC06-088D-14A7-606E20FB5E09}"/>
              </a:ext>
            </a:extLst>
          </p:cNvPr>
          <p:cNvSpPr txBox="1"/>
          <p:nvPr/>
        </p:nvSpPr>
        <p:spPr>
          <a:xfrm>
            <a:off x="6376103" y="1148639"/>
            <a:ext cx="1427747" cy="369332"/>
          </a:xfrm>
          <a:custGeom>
            <a:avLst/>
            <a:gdLst>
              <a:gd name="csX0" fmla="*/ 0 w 1427747"/>
              <a:gd name="csY0" fmla="*/ 0 h 369332"/>
              <a:gd name="csX1" fmla="*/ 461638 w 1427747"/>
              <a:gd name="csY1" fmla="*/ 0 h 369332"/>
              <a:gd name="csX2" fmla="*/ 966109 w 1427747"/>
              <a:gd name="csY2" fmla="*/ 0 h 369332"/>
              <a:gd name="csX3" fmla="*/ 1427747 w 1427747"/>
              <a:gd name="csY3" fmla="*/ 0 h 369332"/>
              <a:gd name="csX4" fmla="*/ 1427747 w 1427747"/>
              <a:gd name="csY4" fmla="*/ 369332 h 369332"/>
              <a:gd name="csX5" fmla="*/ 980386 w 1427747"/>
              <a:gd name="csY5" fmla="*/ 369332 h 369332"/>
              <a:gd name="csX6" fmla="*/ 475916 w 1427747"/>
              <a:gd name="csY6" fmla="*/ 369332 h 369332"/>
              <a:gd name="csX7" fmla="*/ 0 w 1427747"/>
              <a:gd name="csY7" fmla="*/ 369332 h 369332"/>
              <a:gd name="csX8" fmla="*/ 0 w 1427747"/>
              <a:gd name="csY8" fmla="*/ 0 h 3693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427747" h="369332" extrusionOk="0">
                <a:moveTo>
                  <a:pt x="0" y="0"/>
                </a:moveTo>
                <a:cubicBezTo>
                  <a:pt x="193027" y="-44525"/>
                  <a:pt x="276492" y="8472"/>
                  <a:pt x="461638" y="0"/>
                </a:cubicBezTo>
                <a:cubicBezTo>
                  <a:pt x="646784" y="-8472"/>
                  <a:pt x="777615" y="33942"/>
                  <a:pt x="966109" y="0"/>
                </a:cubicBezTo>
                <a:cubicBezTo>
                  <a:pt x="1154603" y="-33942"/>
                  <a:pt x="1272688" y="28118"/>
                  <a:pt x="1427747" y="0"/>
                </a:cubicBezTo>
                <a:cubicBezTo>
                  <a:pt x="1430336" y="178051"/>
                  <a:pt x="1396370" y="286919"/>
                  <a:pt x="1427747" y="369332"/>
                </a:cubicBezTo>
                <a:cubicBezTo>
                  <a:pt x="1231761" y="411765"/>
                  <a:pt x="1106482" y="316958"/>
                  <a:pt x="980386" y="369332"/>
                </a:cubicBezTo>
                <a:cubicBezTo>
                  <a:pt x="854290" y="421706"/>
                  <a:pt x="659923" y="323653"/>
                  <a:pt x="475916" y="369332"/>
                </a:cubicBezTo>
                <a:cubicBezTo>
                  <a:pt x="291909" y="415011"/>
                  <a:pt x="194512" y="330956"/>
                  <a:pt x="0" y="369332"/>
                </a:cubicBezTo>
                <a:cubicBezTo>
                  <a:pt x="-27877" y="228792"/>
                  <a:pt x="4540" y="77432"/>
                  <a:pt x="0" y="0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6E0D98-0BAC-CBA6-51B0-B7F9A4433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3373EC6-1114-D2F9-CC4C-C09FEFC25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9BC1DE-72B1-F9B2-B5E0-4DFDA4B73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7C1D4FA-F563-5696-B91A-0862A09C6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B21AEF-244F-18BB-E744-594AC150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BD46F-6498-3B6D-56AA-DF74770D2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163" y="394875"/>
            <a:ext cx="6391672" cy="12194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14C943-5C67-624E-9857-C05789FDA41B}"/>
              </a:ext>
            </a:extLst>
          </p:cNvPr>
          <p:cNvSpPr txBox="1">
            <a:spLocks/>
          </p:cNvSpPr>
          <p:nvPr/>
        </p:nvSpPr>
        <p:spPr>
          <a:xfrm>
            <a:off x="1007532" y="5238146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900" spc="-100" dirty="0"/>
              <a:t>SUBSTANTIVE CHANGES, PT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69309-5C28-25D6-73BA-F336BD98E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195" y="990074"/>
            <a:ext cx="6505607" cy="4411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253D49-269A-8C4E-FDCE-406E548EABB8}"/>
              </a:ext>
            </a:extLst>
          </p:cNvPr>
          <p:cNvSpPr txBox="1"/>
          <p:nvPr/>
        </p:nvSpPr>
        <p:spPr>
          <a:xfrm>
            <a:off x="630982" y="1296629"/>
            <a:ext cx="513410" cy="251684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square" rtlCol="0">
            <a:spAutoFit/>
          </a:bodyPr>
          <a:lstStyle/>
          <a:p>
            <a:pPr algn="ctr"/>
            <a:r>
              <a:rPr lang="en-US" b="1" dirty="0"/>
              <a:t>OPTIONS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5D621-F8B7-C072-08FD-DCE7B8202D54}"/>
              </a:ext>
            </a:extLst>
          </p:cNvPr>
          <p:cNvSpPr txBox="1"/>
          <p:nvPr/>
        </p:nvSpPr>
        <p:spPr>
          <a:xfrm>
            <a:off x="10020507" y="6184255"/>
            <a:ext cx="168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Page 11-12</a:t>
            </a:r>
          </a:p>
        </p:txBody>
      </p:sp>
    </p:spTree>
    <p:extLst>
      <p:ext uri="{BB962C8B-B14F-4D97-AF65-F5344CB8AC3E}">
        <p14:creationId xmlns:p14="http://schemas.microsoft.com/office/powerpoint/2010/main" val="23909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3DA582-BDDE-002D-6CDF-23888562F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8F67440-960B-5F29-99D7-06091AD8A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0CE103-DC39-24E9-2611-1E64E9681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AF3F358-BA85-8051-678D-4E190773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5ED0B1-CC2C-2E09-25B5-085EFD9B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CED10-4A00-A064-DBFB-6E8FDFC37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54" y="573687"/>
            <a:ext cx="6793104" cy="125511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0784A56-E434-2071-D4EE-FF7F9143EA2E}"/>
              </a:ext>
            </a:extLst>
          </p:cNvPr>
          <p:cNvSpPr txBox="1">
            <a:spLocks/>
          </p:cNvSpPr>
          <p:nvPr/>
        </p:nvSpPr>
        <p:spPr>
          <a:xfrm>
            <a:off x="1007532" y="5238146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900" spc="-100" dirty="0"/>
              <a:t>SUBSTANTIVE CHANGES, PT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3C882-2F9D-06F8-616B-419103CFB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387" y="1338772"/>
            <a:ext cx="6965048" cy="25107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32104-35D5-7BAD-A6E7-9190CFFD8737}"/>
              </a:ext>
            </a:extLst>
          </p:cNvPr>
          <p:cNvSpPr txBox="1"/>
          <p:nvPr/>
        </p:nvSpPr>
        <p:spPr>
          <a:xfrm>
            <a:off x="10343453" y="6207508"/>
            <a:ext cx="155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Page 12</a:t>
            </a:r>
          </a:p>
        </p:txBody>
      </p:sp>
    </p:spTree>
    <p:extLst>
      <p:ext uri="{BB962C8B-B14F-4D97-AF65-F5344CB8AC3E}">
        <p14:creationId xmlns:p14="http://schemas.microsoft.com/office/powerpoint/2010/main" val="377252601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BD8AF61-0EFE-4B67-AC63-165AA360F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EA0254-3646-4633-AE89-92733C2D69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A9C098-A058-4A59-AA77-E2402053F6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 design</Template>
  <TotalTime>99</TotalTime>
  <Words>200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Corbel</vt:lpstr>
      <vt:lpstr>Wingdings 2</vt:lpstr>
      <vt:lpstr>Frame</vt:lpstr>
      <vt:lpstr>Reserve Fund Policy Update</vt:lpstr>
      <vt:lpstr>UNRESTRICTED (DESIGNATED VS. RESTRICTD</vt:lpstr>
      <vt:lpstr>SUBSTANTIVE CHANGES, PT 1</vt:lpstr>
      <vt:lpstr>SUBSTANTIVE CHANGES, PT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“MENU” OF OPTIONS</vt:lpstr>
      <vt:lpstr>PowerPoint Presentation</vt:lpstr>
      <vt:lpstr>FISCAL IMPACT:</vt:lpstr>
      <vt:lpstr>RECOMMENDED ACTION: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Roman</dc:creator>
  <cp:lastModifiedBy>Anne Roman</cp:lastModifiedBy>
  <cp:revision>14</cp:revision>
  <dcterms:created xsi:type="dcterms:W3CDTF">2025-12-04T21:33:52Z</dcterms:created>
  <dcterms:modified xsi:type="dcterms:W3CDTF">2026-01-06T00:27:15Z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