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0" r:id="rId4"/>
    <p:sldId id="274" r:id="rId5"/>
    <p:sldId id="268" r:id="rId6"/>
    <p:sldId id="275" r:id="rId7"/>
    <p:sldId id="264" r:id="rId8"/>
    <p:sldId id="265" r:id="rId9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15F4FA-DA8B-4A8B-BBD8-934B6C2982DF}">
          <p14:sldIdLst>
            <p14:sldId id="256"/>
            <p14:sldId id="266"/>
            <p14:sldId id="260"/>
            <p14:sldId id="274"/>
            <p14:sldId id="268"/>
            <p14:sldId id="275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91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53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45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4323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23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51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4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79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76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4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86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08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0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9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8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7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91F98-569B-4916-A935-CB2CB057016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1C4F3-FC20-49DE-8E32-F545EFF54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856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jp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butismileanyway.wordpress.com/2015/03/27/thank-yo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7A5B5-4CF8-6B87-C40A-7190A9E78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8786" y="4434991"/>
            <a:ext cx="8791575" cy="1301673"/>
          </a:xfrm>
        </p:spPr>
        <p:txBody>
          <a:bodyPr>
            <a:normAutofit/>
          </a:bodyPr>
          <a:lstStyle/>
          <a:p>
            <a:r>
              <a:rPr lang="en-US" sz="4400" dirty="0"/>
              <a:t>Customer support staff report.</a:t>
            </a:r>
            <a:br>
              <a:rPr lang="en-US" sz="4400" dirty="0"/>
            </a:br>
            <a:r>
              <a:rPr lang="en-US" sz="4400" dirty="0" err="1"/>
              <a:t>january</a:t>
            </a:r>
            <a:r>
              <a:rPr lang="en-US" sz="4400" dirty="0"/>
              <a:t> – June 2026.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01570E-6964-5260-8D90-A84F0ACBF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277" y="5736664"/>
            <a:ext cx="8791575" cy="86599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900" dirty="0"/>
              <a:t>David shook</a:t>
            </a:r>
          </a:p>
          <a:p>
            <a:pPr>
              <a:lnSpc>
                <a:spcPct val="110000"/>
              </a:lnSpc>
            </a:pPr>
            <a:r>
              <a:rPr lang="en-US" sz="1900" dirty="0"/>
              <a:t>Director of administration</a:t>
            </a:r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441C9A5-B470-FD4F-7DDC-8E96D62BD8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24" y="1203236"/>
            <a:ext cx="8791575" cy="2703412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611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104C0-BDE8-5CAF-506B-4C3B4ED7E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301930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en-US" dirty="0"/>
              <a:t>This presentation will cover customer support statistics from </a:t>
            </a:r>
            <a:r>
              <a:rPr lang="en-US" dirty="0" err="1"/>
              <a:t>jan</a:t>
            </a:r>
            <a:r>
              <a:rPr lang="en-US" dirty="0"/>
              <a:t> 1 – June 30, 2026.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D7AAEA-0661-E35B-2A79-D8BB4B9D4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780501"/>
            <a:ext cx="9905998" cy="4010700"/>
          </a:xfrm>
        </p:spPr>
        <p:txBody>
          <a:bodyPr/>
          <a:lstStyle/>
          <a:p>
            <a:r>
              <a:rPr lang="en-US" dirty="0"/>
              <a:t>Similar application processing to the second half of 2025. We processed 370 water service applications. </a:t>
            </a:r>
          </a:p>
          <a:p>
            <a:r>
              <a:rPr lang="en-US" dirty="0"/>
              <a:t>This averages 61 per month. </a:t>
            </a:r>
          </a:p>
          <a:p>
            <a:r>
              <a:rPr lang="en-US" dirty="0"/>
              <a:t>In the second half of 2025, we processed 371 applications. </a:t>
            </a:r>
          </a:p>
        </p:txBody>
      </p:sp>
    </p:spTree>
    <p:extLst>
      <p:ext uri="{BB962C8B-B14F-4D97-AF65-F5344CB8AC3E}">
        <p14:creationId xmlns:p14="http://schemas.microsoft.com/office/powerpoint/2010/main" val="74554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roup 203">
            <a:extLst>
              <a:ext uri="{FF2B5EF4-FFF2-40B4-BE49-F238E27FC236}">
                <a16:creationId xmlns:a16="http://schemas.microsoft.com/office/drawing/2014/main" id="{74872A0B-8668-4500-9509-EAA581B2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205" name="Rectangle 204">
              <a:extLst>
                <a:ext uri="{FF2B5EF4-FFF2-40B4-BE49-F238E27FC236}">
                  <a16:creationId xmlns:a16="http://schemas.microsoft.com/office/drawing/2014/main" id="{8B504305-5526-408E-85F7-F0BA7E52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6" name="Picture 2">
              <a:extLst>
                <a:ext uri="{FF2B5EF4-FFF2-40B4-BE49-F238E27FC236}">
                  <a16:creationId xmlns:a16="http://schemas.microsoft.com/office/drawing/2014/main" id="{5827CE64-2533-45A6-9A39-7D5052E5C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464E875-F61E-F3E4-8E05-A84FCD549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25" y="618518"/>
            <a:ext cx="4598985" cy="1478570"/>
          </a:xfrm>
        </p:spPr>
        <p:txBody>
          <a:bodyPr>
            <a:normAutofit/>
          </a:bodyPr>
          <a:lstStyle/>
          <a:p>
            <a:r>
              <a:rPr lang="en-US" sz="2800"/>
              <a:t>Phone calls remain the top communication method with customers. </a:t>
            </a:r>
          </a:p>
        </p:txBody>
      </p:sp>
      <p:pic>
        <p:nvPicPr>
          <p:cNvPr id="6" name="Picture 5" descr="Two telephones communicating">
            <a:extLst>
              <a:ext uri="{FF2B5EF4-FFF2-40B4-BE49-F238E27FC236}">
                <a16:creationId xmlns:a16="http://schemas.microsoft.com/office/drawing/2014/main" id="{0E4FEA4D-D24F-E0A1-C5DB-62AE38EBE6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2" r="17960"/>
          <a:stretch>
            <a:fillRect/>
          </a:stretch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  <p:grpSp>
        <p:nvGrpSpPr>
          <p:cNvPr id="208" name="Group 207">
            <a:extLst>
              <a:ext uri="{FF2B5EF4-FFF2-40B4-BE49-F238E27FC236}">
                <a16:creationId xmlns:a16="http://schemas.microsoft.com/office/drawing/2014/main" id="{240590EE-5428-41AA-95B2-96FCC1CE6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494DCC55-99C6-45CF-B357-E3848C809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6">
              <a:extLst>
                <a:ext uri="{FF2B5EF4-FFF2-40B4-BE49-F238E27FC236}">
                  <a16:creationId xmlns:a16="http://schemas.microsoft.com/office/drawing/2014/main" id="{63D64E32-FF0C-4665-B9D8-D1ECAAE5B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7">
              <a:extLst>
                <a:ext uri="{FF2B5EF4-FFF2-40B4-BE49-F238E27FC236}">
                  <a16:creationId xmlns:a16="http://schemas.microsoft.com/office/drawing/2014/main" id="{3675001D-3840-4589-8190-505A7F52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19E34E87-395F-4023-A80E-D1CBAAEBD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9">
              <a:extLst>
                <a:ext uri="{FF2B5EF4-FFF2-40B4-BE49-F238E27FC236}">
                  <a16:creationId xmlns:a16="http://schemas.microsoft.com/office/drawing/2014/main" id="{6FB1B38F-1B92-41C3-AA1D-6D6440FB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10">
              <a:extLst>
                <a:ext uri="{FF2B5EF4-FFF2-40B4-BE49-F238E27FC236}">
                  <a16:creationId xmlns:a16="http://schemas.microsoft.com/office/drawing/2014/main" id="{02FBE453-FBD2-4348-8DDA-4A023444E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11">
              <a:extLst>
                <a:ext uri="{FF2B5EF4-FFF2-40B4-BE49-F238E27FC236}">
                  <a16:creationId xmlns:a16="http://schemas.microsoft.com/office/drawing/2014/main" id="{60D719E8-BF78-4F42-B9D1-7F5E02A3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12">
              <a:extLst>
                <a:ext uri="{FF2B5EF4-FFF2-40B4-BE49-F238E27FC236}">
                  <a16:creationId xmlns:a16="http://schemas.microsoft.com/office/drawing/2014/main" id="{5EC70737-9C19-4CF5-84DA-B22A960D5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13">
              <a:extLst>
                <a:ext uri="{FF2B5EF4-FFF2-40B4-BE49-F238E27FC236}">
                  <a16:creationId xmlns:a16="http://schemas.microsoft.com/office/drawing/2014/main" id="{88FD042E-E56E-4360-9620-F811AB9A3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14">
              <a:extLst>
                <a:ext uri="{FF2B5EF4-FFF2-40B4-BE49-F238E27FC236}">
                  <a16:creationId xmlns:a16="http://schemas.microsoft.com/office/drawing/2014/main" id="{18F15D2B-0812-46F6-B0F4-6A6714B54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15">
              <a:extLst>
                <a:ext uri="{FF2B5EF4-FFF2-40B4-BE49-F238E27FC236}">
                  <a16:creationId xmlns:a16="http://schemas.microsoft.com/office/drawing/2014/main" id="{0C2F2A50-98DD-4F92-BDFE-B72E23576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16">
              <a:extLst>
                <a:ext uri="{FF2B5EF4-FFF2-40B4-BE49-F238E27FC236}">
                  <a16:creationId xmlns:a16="http://schemas.microsoft.com/office/drawing/2014/main" id="{473541D9-6DAE-4718-97D4-8952F4E7C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17">
              <a:extLst>
                <a:ext uri="{FF2B5EF4-FFF2-40B4-BE49-F238E27FC236}">
                  <a16:creationId xmlns:a16="http://schemas.microsoft.com/office/drawing/2014/main" id="{3A56C5E9-011C-44D2-AF94-3BF5420433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18">
              <a:extLst>
                <a:ext uri="{FF2B5EF4-FFF2-40B4-BE49-F238E27FC236}">
                  <a16:creationId xmlns:a16="http://schemas.microsoft.com/office/drawing/2014/main" id="{CD279E0E-1CD5-4F41-96A5-3A09707E8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19">
              <a:extLst>
                <a:ext uri="{FF2B5EF4-FFF2-40B4-BE49-F238E27FC236}">
                  <a16:creationId xmlns:a16="http://schemas.microsoft.com/office/drawing/2014/main" id="{F5A6F094-9E54-4985-8738-D2067A4F0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20">
              <a:extLst>
                <a:ext uri="{FF2B5EF4-FFF2-40B4-BE49-F238E27FC236}">
                  <a16:creationId xmlns:a16="http://schemas.microsoft.com/office/drawing/2014/main" id="{99D51F59-FA93-490E-B9CF-97BB63747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21">
              <a:extLst>
                <a:ext uri="{FF2B5EF4-FFF2-40B4-BE49-F238E27FC236}">
                  <a16:creationId xmlns:a16="http://schemas.microsoft.com/office/drawing/2014/main" id="{3CD83DC6-F4A0-4A4D-AAC3-83983F960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22">
              <a:extLst>
                <a:ext uri="{FF2B5EF4-FFF2-40B4-BE49-F238E27FC236}">
                  <a16:creationId xmlns:a16="http://schemas.microsoft.com/office/drawing/2014/main" id="{6E9B4028-C74F-4631-8312-68B30E6E6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23">
              <a:extLst>
                <a:ext uri="{FF2B5EF4-FFF2-40B4-BE49-F238E27FC236}">
                  <a16:creationId xmlns:a16="http://schemas.microsoft.com/office/drawing/2014/main" id="{1E3337C9-1DDE-4E2E-8519-7D2C23C95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24">
              <a:extLst>
                <a:ext uri="{FF2B5EF4-FFF2-40B4-BE49-F238E27FC236}">
                  <a16:creationId xmlns:a16="http://schemas.microsoft.com/office/drawing/2014/main" id="{754A526E-6EC0-458A-9C4C-008F6749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25">
              <a:extLst>
                <a:ext uri="{FF2B5EF4-FFF2-40B4-BE49-F238E27FC236}">
                  <a16:creationId xmlns:a16="http://schemas.microsoft.com/office/drawing/2014/main" id="{6A3DA723-7448-48CF-8BD2-FED2D4FE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26">
              <a:extLst>
                <a:ext uri="{FF2B5EF4-FFF2-40B4-BE49-F238E27FC236}">
                  <a16:creationId xmlns:a16="http://schemas.microsoft.com/office/drawing/2014/main" id="{9B506EC1-D8A8-4532-B78B-A236567EE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27">
              <a:extLst>
                <a:ext uri="{FF2B5EF4-FFF2-40B4-BE49-F238E27FC236}">
                  <a16:creationId xmlns:a16="http://schemas.microsoft.com/office/drawing/2014/main" id="{AA9DFB36-74F4-4977-ABC5-3257EDA3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28">
              <a:extLst>
                <a:ext uri="{FF2B5EF4-FFF2-40B4-BE49-F238E27FC236}">
                  <a16:creationId xmlns:a16="http://schemas.microsoft.com/office/drawing/2014/main" id="{966A7FBA-BB79-4AF0-90C2-5F2BC9F2D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29">
              <a:extLst>
                <a:ext uri="{FF2B5EF4-FFF2-40B4-BE49-F238E27FC236}">
                  <a16:creationId xmlns:a16="http://schemas.microsoft.com/office/drawing/2014/main" id="{23BB8A47-FF1B-44E5-8D93-7ADF37F1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30">
              <a:extLst>
                <a:ext uri="{FF2B5EF4-FFF2-40B4-BE49-F238E27FC236}">
                  <a16:creationId xmlns:a16="http://schemas.microsoft.com/office/drawing/2014/main" id="{E463E1B7-7BED-4425-95B7-F6F75F8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31">
              <a:extLst>
                <a:ext uri="{FF2B5EF4-FFF2-40B4-BE49-F238E27FC236}">
                  <a16:creationId xmlns:a16="http://schemas.microsoft.com/office/drawing/2014/main" id="{749D0675-4397-4610-9807-2F7C1CC9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32">
              <a:extLst>
                <a:ext uri="{FF2B5EF4-FFF2-40B4-BE49-F238E27FC236}">
                  <a16:creationId xmlns:a16="http://schemas.microsoft.com/office/drawing/2014/main" id="{DE7617CF-8919-43C3-9557-08D67C7D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3DB68720-7E37-4930-9900-8632140D6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34">
              <a:extLst>
                <a:ext uri="{FF2B5EF4-FFF2-40B4-BE49-F238E27FC236}">
                  <a16:creationId xmlns:a16="http://schemas.microsoft.com/office/drawing/2014/main" id="{202F13DF-5B76-468E-A95E-80780788B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35">
              <a:extLst>
                <a:ext uri="{FF2B5EF4-FFF2-40B4-BE49-F238E27FC236}">
                  <a16:creationId xmlns:a16="http://schemas.microsoft.com/office/drawing/2014/main" id="{219143C2-6062-4C2C-9563-6534108E3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36">
              <a:extLst>
                <a:ext uri="{FF2B5EF4-FFF2-40B4-BE49-F238E27FC236}">
                  <a16:creationId xmlns:a16="http://schemas.microsoft.com/office/drawing/2014/main" id="{38413A0C-26DB-479B-B747-1D813610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37">
              <a:extLst>
                <a:ext uri="{FF2B5EF4-FFF2-40B4-BE49-F238E27FC236}">
                  <a16:creationId xmlns:a16="http://schemas.microsoft.com/office/drawing/2014/main" id="{CB526B5F-4FAA-4B4C-8AF8-B98EC74A3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38">
              <a:extLst>
                <a:ext uri="{FF2B5EF4-FFF2-40B4-BE49-F238E27FC236}">
                  <a16:creationId xmlns:a16="http://schemas.microsoft.com/office/drawing/2014/main" id="{54FFF88E-6D69-4AE9-8378-D1641915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39">
              <a:extLst>
                <a:ext uri="{FF2B5EF4-FFF2-40B4-BE49-F238E27FC236}">
                  <a16:creationId xmlns:a16="http://schemas.microsoft.com/office/drawing/2014/main" id="{8008115A-CE00-4E36-BAF1-B511F21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40">
              <a:extLst>
                <a:ext uri="{FF2B5EF4-FFF2-40B4-BE49-F238E27FC236}">
                  <a16:creationId xmlns:a16="http://schemas.microsoft.com/office/drawing/2014/main" id="{2935DB29-6F85-47D8-863C-11386389D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41">
              <a:extLst>
                <a:ext uri="{FF2B5EF4-FFF2-40B4-BE49-F238E27FC236}">
                  <a16:creationId xmlns:a16="http://schemas.microsoft.com/office/drawing/2014/main" id="{4FB8E51B-1AC1-4671-B181-473C29BEC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42">
              <a:extLst>
                <a:ext uri="{FF2B5EF4-FFF2-40B4-BE49-F238E27FC236}">
                  <a16:creationId xmlns:a16="http://schemas.microsoft.com/office/drawing/2014/main" id="{91E6AE4F-959F-4ED7-A199-8C0307E40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43">
              <a:extLst>
                <a:ext uri="{FF2B5EF4-FFF2-40B4-BE49-F238E27FC236}">
                  <a16:creationId xmlns:a16="http://schemas.microsoft.com/office/drawing/2014/main" id="{A0445E55-0009-44A5-AA6A-350D9D48A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44">
              <a:extLst>
                <a:ext uri="{FF2B5EF4-FFF2-40B4-BE49-F238E27FC236}">
                  <a16:creationId xmlns:a16="http://schemas.microsoft.com/office/drawing/2014/main" id="{B5291C75-4ECA-4829-B824-5725C3290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6793376D-3E7C-4F04-8BC8-EC482062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46">
              <a:extLst>
                <a:ext uri="{FF2B5EF4-FFF2-40B4-BE49-F238E27FC236}">
                  <a16:creationId xmlns:a16="http://schemas.microsoft.com/office/drawing/2014/main" id="{3596510A-5528-445D-AFEA-6E3F89BA8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Freeform 47">
              <a:extLst>
                <a:ext uri="{FF2B5EF4-FFF2-40B4-BE49-F238E27FC236}">
                  <a16:creationId xmlns:a16="http://schemas.microsoft.com/office/drawing/2014/main" id="{E1B69479-D8C9-4E2E-A931-4D49C4FD7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Freeform 48">
              <a:extLst>
                <a:ext uri="{FF2B5EF4-FFF2-40B4-BE49-F238E27FC236}">
                  <a16:creationId xmlns:a16="http://schemas.microsoft.com/office/drawing/2014/main" id="{0A759A2E-A8B1-44C8-B3F9-A16714C8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49">
              <a:extLst>
                <a:ext uri="{FF2B5EF4-FFF2-40B4-BE49-F238E27FC236}">
                  <a16:creationId xmlns:a16="http://schemas.microsoft.com/office/drawing/2014/main" id="{6C2B3B3C-1DC9-4352-BB73-801976C8F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50">
              <a:extLst>
                <a:ext uri="{FF2B5EF4-FFF2-40B4-BE49-F238E27FC236}">
                  <a16:creationId xmlns:a16="http://schemas.microsoft.com/office/drawing/2014/main" id="{EE22E3A8-5789-4189-9AC7-98D6826B0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51">
              <a:extLst>
                <a:ext uri="{FF2B5EF4-FFF2-40B4-BE49-F238E27FC236}">
                  <a16:creationId xmlns:a16="http://schemas.microsoft.com/office/drawing/2014/main" id="{9AC0FC74-D003-4D0D-9CAF-F6A03739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52">
              <a:extLst>
                <a:ext uri="{FF2B5EF4-FFF2-40B4-BE49-F238E27FC236}">
                  <a16:creationId xmlns:a16="http://schemas.microsoft.com/office/drawing/2014/main" id="{126C2057-02E1-4348-ABEB-EAC063A17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53">
              <a:extLst>
                <a:ext uri="{FF2B5EF4-FFF2-40B4-BE49-F238E27FC236}">
                  <a16:creationId xmlns:a16="http://schemas.microsoft.com/office/drawing/2014/main" id="{5150586D-D743-4392-844F-F2AFCCE64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54">
              <a:extLst>
                <a:ext uri="{FF2B5EF4-FFF2-40B4-BE49-F238E27FC236}">
                  <a16:creationId xmlns:a16="http://schemas.microsoft.com/office/drawing/2014/main" id="{9E5B157A-534E-4879-8013-D02864E76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55">
              <a:extLst>
                <a:ext uri="{FF2B5EF4-FFF2-40B4-BE49-F238E27FC236}">
                  <a16:creationId xmlns:a16="http://schemas.microsoft.com/office/drawing/2014/main" id="{CEE2DD73-7E8C-4F26-8E93-8C32D11B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56">
              <a:extLst>
                <a:ext uri="{FF2B5EF4-FFF2-40B4-BE49-F238E27FC236}">
                  <a16:creationId xmlns:a16="http://schemas.microsoft.com/office/drawing/2014/main" id="{908CAC5F-DD8E-4A58-BD4C-6D8D29FA4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57">
              <a:extLst>
                <a:ext uri="{FF2B5EF4-FFF2-40B4-BE49-F238E27FC236}">
                  <a16:creationId xmlns:a16="http://schemas.microsoft.com/office/drawing/2014/main" id="{20F130CF-281E-408C-9884-5F8B22CA1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58">
              <a:extLst>
                <a:ext uri="{FF2B5EF4-FFF2-40B4-BE49-F238E27FC236}">
                  <a16:creationId xmlns:a16="http://schemas.microsoft.com/office/drawing/2014/main" id="{3BC78068-9115-4D5D-9B2B-6F9BD9C2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1FC85-2EBE-337A-23C9-DC33C2D9B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8425" y="2249487"/>
            <a:ext cx="4598986" cy="3541714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10000"/>
              </a:lnSpc>
              <a:buNone/>
            </a:pPr>
            <a:endParaRPr lang="en-US" sz="1100" dirty="0"/>
          </a:p>
          <a:p>
            <a:pPr>
              <a:lnSpc>
                <a:spcPct val="110000"/>
              </a:lnSpc>
            </a:pPr>
            <a:r>
              <a:rPr lang="en-US" sz="1600" dirty="0"/>
              <a:t>January through June 2026, Customer Support fielded 6,830 phone calls. 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Many of these were transferred to the online Paymentus portal.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Our Customer Support Specialists spent 336 hours on the phone during this timeframe.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100" dirty="0"/>
          </a:p>
          <a:p>
            <a:pPr marL="0" indent="0">
              <a:lnSpc>
                <a:spcPct val="110000"/>
              </a:lnSpc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986258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77D71E-F6E6-C1B6-E3F2-B0C3C998C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8" name="Rectangle 167">
            <a:extLst>
              <a:ext uri="{FF2B5EF4-FFF2-40B4-BE49-F238E27FC236}">
                <a16:creationId xmlns:a16="http://schemas.microsoft.com/office/drawing/2014/main" id="{AABB3A18-D34A-1146-4EE6-C52044D1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0" name="Picture 2">
            <a:extLst>
              <a:ext uri="{FF2B5EF4-FFF2-40B4-BE49-F238E27FC236}">
                <a16:creationId xmlns:a16="http://schemas.microsoft.com/office/drawing/2014/main" id="{B7255D76-579D-E8E8-0BCF-FCA5A3132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225D98-8FFB-3EBC-3BFE-2466B81A4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975" y="598035"/>
            <a:ext cx="5064756" cy="748441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Higher than “normal” use letters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4C4E6-EDDE-678D-39C8-47707E20F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420813"/>
            <a:ext cx="4459287" cy="479372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1600" dirty="0"/>
          </a:p>
          <a:p>
            <a:r>
              <a:rPr lang="en-US" sz="2000" dirty="0"/>
              <a:t>January through June 2026, we sent out 182 higher than average use letters. </a:t>
            </a:r>
          </a:p>
          <a:p>
            <a:r>
              <a:rPr lang="en-US" sz="2000" dirty="0"/>
              <a:t>Most of these letters were for notices between 10 and 20 units.</a:t>
            </a:r>
          </a:p>
          <a:p>
            <a:r>
              <a:rPr lang="en-US" sz="2000" dirty="0"/>
              <a:t>The highest was a notice for 627 units.</a:t>
            </a:r>
          </a:p>
          <a:p>
            <a:pPr lvl="1"/>
            <a:endParaRPr lang="en-US" sz="12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08" name="Picture 107" descr="Person holding mouse">
            <a:extLst>
              <a:ext uri="{FF2B5EF4-FFF2-40B4-BE49-F238E27FC236}">
                <a16:creationId xmlns:a16="http://schemas.microsoft.com/office/drawing/2014/main" id="{C6D50503-CC38-FFD7-7533-26F1A7461E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001" r="18611" b="-1"/>
          <a:stretch/>
        </p:blipFill>
        <p:spPr>
          <a:xfrm>
            <a:off x="6334756" y="618518"/>
            <a:ext cx="4978767" cy="5596015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72" name="Group 171">
            <a:extLst>
              <a:ext uri="{FF2B5EF4-FFF2-40B4-BE49-F238E27FC236}">
                <a16:creationId xmlns:a16="http://schemas.microsoft.com/office/drawing/2014/main" id="{0250FB7B-4B21-1F45-17ED-FC2CF788A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73" name="Rectangle 5">
              <a:extLst>
                <a:ext uri="{FF2B5EF4-FFF2-40B4-BE49-F238E27FC236}">
                  <a16:creationId xmlns:a16="http://schemas.microsoft.com/office/drawing/2014/main" id="{883F02C1-5EA8-4D37-77EF-1C9DCB5C4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6">
              <a:extLst>
                <a:ext uri="{FF2B5EF4-FFF2-40B4-BE49-F238E27FC236}">
                  <a16:creationId xmlns:a16="http://schemas.microsoft.com/office/drawing/2014/main" id="{277ECA21-7934-745E-1D36-C42472497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7">
              <a:extLst>
                <a:ext uri="{FF2B5EF4-FFF2-40B4-BE49-F238E27FC236}">
                  <a16:creationId xmlns:a16="http://schemas.microsoft.com/office/drawing/2014/main" id="{67F34543-CEBC-CD82-78EB-7269F72A5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">
              <a:extLst>
                <a:ext uri="{FF2B5EF4-FFF2-40B4-BE49-F238E27FC236}">
                  <a16:creationId xmlns:a16="http://schemas.microsoft.com/office/drawing/2014/main" id="{3DFF1B26-83F6-E177-C284-E9CE0E3063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C1B35CFF-1D6A-ACA3-D89A-8A8E655A67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">
              <a:extLst>
                <a:ext uri="{FF2B5EF4-FFF2-40B4-BE49-F238E27FC236}">
                  <a16:creationId xmlns:a16="http://schemas.microsoft.com/office/drawing/2014/main" id="{451FA9C7-E285-8D02-D88F-260FF861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4036FC66-DA10-04A1-3BC6-1E968BD0C9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B74B6011-A21F-D85F-CF28-620228F14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DDA0C8FF-CCB7-981E-FD76-923653C4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F2547643-C318-B77D-3541-61C6E7D90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E88495F1-E833-FE74-1A87-A350D6A33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Line 16">
              <a:extLst>
                <a:ext uri="{FF2B5EF4-FFF2-40B4-BE49-F238E27FC236}">
                  <a16:creationId xmlns:a16="http://schemas.microsoft.com/office/drawing/2014/main" id="{CCEF2F11-2B17-6865-768F-25057AE501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31C430D5-DF99-83BE-B8BE-1B75C39E7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1C4C14FC-1FF1-E87D-EAF3-9D7CA2FC5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45772A69-6D99-97BA-4705-73F6ADC96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9A2B33FE-E8EE-D441-66C2-B3C451E8E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Rectangle 21">
              <a:extLst>
                <a:ext uri="{FF2B5EF4-FFF2-40B4-BE49-F238E27FC236}">
                  <a16:creationId xmlns:a16="http://schemas.microsoft.com/office/drawing/2014/main" id="{288FE0C5-84B9-C927-0488-4E708769A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42FA76E1-4AB8-4FC9-78A2-8EE966983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23">
              <a:extLst>
                <a:ext uri="{FF2B5EF4-FFF2-40B4-BE49-F238E27FC236}">
                  <a16:creationId xmlns:a16="http://schemas.microsoft.com/office/drawing/2014/main" id="{62BF525D-F18F-3FB4-850F-61EFB99D3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24">
              <a:extLst>
                <a:ext uri="{FF2B5EF4-FFF2-40B4-BE49-F238E27FC236}">
                  <a16:creationId xmlns:a16="http://schemas.microsoft.com/office/drawing/2014/main" id="{4FE94863-76F2-5247-FE90-7E933A8C6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DBA8CC2F-42CA-BB35-4A3C-B00C33F41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26">
              <a:extLst>
                <a:ext uri="{FF2B5EF4-FFF2-40B4-BE49-F238E27FC236}">
                  <a16:creationId xmlns:a16="http://schemas.microsoft.com/office/drawing/2014/main" id="{7DDA1E3A-104D-6863-A649-7B23B99A90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27">
              <a:extLst>
                <a:ext uri="{FF2B5EF4-FFF2-40B4-BE49-F238E27FC236}">
                  <a16:creationId xmlns:a16="http://schemas.microsoft.com/office/drawing/2014/main" id="{C8A39725-6816-CE15-828B-6BDE322ECC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28">
              <a:extLst>
                <a:ext uri="{FF2B5EF4-FFF2-40B4-BE49-F238E27FC236}">
                  <a16:creationId xmlns:a16="http://schemas.microsoft.com/office/drawing/2014/main" id="{B524EBBD-A620-3DEB-F653-FEEA6A3DE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29">
              <a:extLst>
                <a:ext uri="{FF2B5EF4-FFF2-40B4-BE49-F238E27FC236}">
                  <a16:creationId xmlns:a16="http://schemas.microsoft.com/office/drawing/2014/main" id="{23B98E16-BAD8-5C59-A5D3-5224A5522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30">
              <a:extLst>
                <a:ext uri="{FF2B5EF4-FFF2-40B4-BE49-F238E27FC236}">
                  <a16:creationId xmlns:a16="http://schemas.microsoft.com/office/drawing/2014/main" id="{94300165-4CB9-6F64-1814-29D98CDB5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31">
              <a:extLst>
                <a:ext uri="{FF2B5EF4-FFF2-40B4-BE49-F238E27FC236}">
                  <a16:creationId xmlns:a16="http://schemas.microsoft.com/office/drawing/2014/main" id="{87F33648-D4B7-3E19-4E77-FAB30B682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1EB9836-A849-97F1-702E-161725BFB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557" y="4121781"/>
            <a:ext cx="3839111" cy="203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90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>
            <a:extLst>
              <a:ext uri="{FF2B5EF4-FFF2-40B4-BE49-F238E27FC236}">
                <a16:creationId xmlns:a16="http://schemas.microsoft.com/office/drawing/2014/main" id="{74872A0B-8668-4500-9509-EAA581B2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77" name="Rectangle 76">
              <a:extLst>
                <a:ext uri="{FF2B5EF4-FFF2-40B4-BE49-F238E27FC236}">
                  <a16:creationId xmlns:a16="http://schemas.microsoft.com/office/drawing/2014/main" id="{8B504305-5526-408E-85F7-F0BA7E52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8" name="Picture 2">
              <a:extLst>
                <a:ext uri="{FF2B5EF4-FFF2-40B4-BE49-F238E27FC236}">
                  <a16:creationId xmlns:a16="http://schemas.microsoft.com/office/drawing/2014/main" id="{5827CE64-2533-45A6-9A39-7D5052E5C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4EB8DD7-7113-441F-BFAF-8E4F10027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26" y="132743"/>
            <a:ext cx="4598985" cy="1478570"/>
          </a:xfrm>
        </p:spPr>
        <p:txBody>
          <a:bodyPr>
            <a:normAutofit/>
          </a:bodyPr>
          <a:lstStyle/>
          <a:p>
            <a:r>
              <a:rPr lang="en-US" dirty="0"/>
              <a:t>Work with the field</a:t>
            </a:r>
          </a:p>
        </p:txBody>
      </p:sp>
      <p:pic>
        <p:nvPicPr>
          <p:cNvPr id="69" name="Content Placeholder 68" descr="A hole in the ground with a pipe&#10;&#10;AI-generated content may be incorrect.">
            <a:extLst>
              <a:ext uri="{FF2B5EF4-FFF2-40B4-BE49-F238E27FC236}">
                <a16:creationId xmlns:a16="http://schemas.microsoft.com/office/drawing/2014/main" id="{C485854B-350B-C8BE-C78C-2C59EBFEC4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704"/>
          <a:stretch>
            <a:fillRect/>
          </a:stretch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240590EE-5428-41AA-95B2-96FCC1CE6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494DCC55-99C6-45CF-B357-E3848C809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>
              <a:extLst>
                <a:ext uri="{FF2B5EF4-FFF2-40B4-BE49-F238E27FC236}">
                  <a16:creationId xmlns:a16="http://schemas.microsoft.com/office/drawing/2014/main" id="{63D64E32-FF0C-4665-B9D8-D1ECAAE5B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>
              <a:extLst>
                <a:ext uri="{FF2B5EF4-FFF2-40B4-BE49-F238E27FC236}">
                  <a16:creationId xmlns:a16="http://schemas.microsoft.com/office/drawing/2014/main" id="{3675001D-3840-4589-8190-505A7F52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9E34E87-395F-4023-A80E-D1CBAAEBD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>
              <a:extLst>
                <a:ext uri="{FF2B5EF4-FFF2-40B4-BE49-F238E27FC236}">
                  <a16:creationId xmlns:a16="http://schemas.microsoft.com/office/drawing/2014/main" id="{6FB1B38F-1B92-41C3-AA1D-6D6440FB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>
              <a:extLst>
                <a:ext uri="{FF2B5EF4-FFF2-40B4-BE49-F238E27FC236}">
                  <a16:creationId xmlns:a16="http://schemas.microsoft.com/office/drawing/2014/main" id="{02FBE453-FBD2-4348-8DDA-4A023444E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>
              <a:extLst>
                <a:ext uri="{FF2B5EF4-FFF2-40B4-BE49-F238E27FC236}">
                  <a16:creationId xmlns:a16="http://schemas.microsoft.com/office/drawing/2014/main" id="{60D719E8-BF78-4F42-B9D1-7F5E02A3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>
              <a:extLst>
                <a:ext uri="{FF2B5EF4-FFF2-40B4-BE49-F238E27FC236}">
                  <a16:creationId xmlns:a16="http://schemas.microsoft.com/office/drawing/2014/main" id="{5EC70737-9C19-4CF5-84DA-B22A960D5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>
              <a:extLst>
                <a:ext uri="{FF2B5EF4-FFF2-40B4-BE49-F238E27FC236}">
                  <a16:creationId xmlns:a16="http://schemas.microsoft.com/office/drawing/2014/main" id="{88FD042E-E56E-4360-9620-F811AB9A3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>
              <a:extLst>
                <a:ext uri="{FF2B5EF4-FFF2-40B4-BE49-F238E27FC236}">
                  <a16:creationId xmlns:a16="http://schemas.microsoft.com/office/drawing/2014/main" id="{18F15D2B-0812-46F6-B0F4-6A6714B54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>
              <a:extLst>
                <a:ext uri="{FF2B5EF4-FFF2-40B4-BE49-F238E27FC236}">
                  <a16:creationId xmlns:a16="http://schemas.microsoft.com/office/drawing/2014/main" id="{0C2F2A50-98DD-4F92-BDFE-B72E23576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>
              <a:extLst>
                <a:ext uri="{FF2B5EF4-FFF2-40B4-BE49-F238E27FC236}">
                  <a16:creationId xmlns:a16="http://schemas.microsoft.com/office/drawing/2014/main" id="{473541D9-6DAE-4718-97D4-8952F4E7C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>
              <a:extLst>
                <a:ext uri="{FF2B5EF4-FFF2-40B4-BE49-F238E27FC236}">
                  <a16:creationId xmlns:a16="http://schemas.microsoft.com/office/drawing/2014/main" id="{3A56C5E9-011C-44D2-AF94-3BF5420433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>
              <a:extLst>
                <a:ext uri="{FF2B5EF4-FFF2-40B4-BE49-F238E27FC236}">
                  <a16:creationId xmlns:a16="http://schemas.microsoft.com/office/drawing/2014/main" id="{CD279E0E-1CD5-4F41-96A5-3A09707E8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>
              <a:extLst>
                <a:ext uri="{FF2B5EF4-FFF2-40B4-BE49-F238E27FC236}">
                  <a16:creationId xmlns:a16="http://schemas.microsoft.com/office/drawing/2014/main" id="{F5A6F094-9E54-4985-8738-D2067A4F0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>
              <a:extLst>
                <a:ext uri="{FF2B5EF4-FFF2-40B4-BE49-F238E27FC236}">
                  <a16:creationId xmlns:a16="http://schemas.microsoft.com/office/drawing/2014/main" id="{99D51F59-FA93-490E-B9CF-97BB63747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>
              <a:extLst>
                <a:ext uri="{FF2B5EF4-FFF2-40B4-BE49-F238E27FC236}">
                  <a16:creationId xmlns:a16="http://schemas.microsoft.com/office/drawing/2014/main" id="{3CD83DC6-F4A0-4A4D-AAC3-83983F960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>
              <a:extLst>
                <a:ext uri="{FF2B5EF4-FFF2-40B4-BE49-F238E27FC236}">
                  <a16:creationId xmlns:a16="http://schemas.microsoft.com/office/drawing/2014/main" id="{6E9B4028-C74F-4631-8312-68B30E6E6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>
              <a:extLst>
                <a:ext uri="{FF2B5EF4-FFF2-40B4-BE49-F238E27FC236}">
                  <a16:creationId xmlns:a16="http://schemas.microsoft.com/office/drawing/2014/main" id="{1E3337C9-1DDE-4E2E-8519-7D2C23C95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>
              <a:extLst>
                <a:ext uri="{FF2B5EF4-FFF2-40B4-BE49-F238E27FC236}">
                  <a16:creationId xmlns:a16="http://schemas.microsoft.com/office/drawing/2014/main" id="{754A526E-6EC0-458A-9C4C-008F6749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>
              <a:extLst>
                <a:ext uri="{FF2B5EF4-FFF2-40B4-BE49-F238E27FC236}">
                  <a16:creationId xmlns:a16="http://schemas.microsoft.com/office/drawing/2014/main" id="{6A3DA723-7448-48CF-8BD2-FED2D4FE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26">
              <a:extLst>
                <a:ext uri="{FF2B5EF4-FFF2-40B4-BE49-F238E27FC236}">
                  <a16:creationId xmlns:a16="http://schemas.microsoft.com/office/drawing/2014/main" id="{9B506EC1-D8A8-4532-B78B-A236567EE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27">
              <a:extLst>
                <a:ext uri="{FF2B5EF4-FFF2-40B4-BE49-F238E27FC236}">
                  <a16:creationId xmlns:a16="http://schemas.microsoft.com/office/drawing/2014/main" id="{AA9DFB36-74F4-4977-ABC5-3257EDA3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28">
              <a:extLst>
                <a:ext uri="{FF2B5EF4-FFF2-40B4-BE49-F238E27FC236}">
                  <a16:creationId xmlns:a16="http://schemas.microsoft.com/office/drawing/2014/main" id="{966A7FBA-BB79-4AF0-90C2-5F2BC9F2D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9">
              <a:extLst>
                <a:ext uri="{FF2B5EF4-FFF2-40B4-BE49-F238E27FC236}">
                  <a16:creationId xmlns:a16="http://schemas.microsoft.com/office/drawing/2014/main" id="{23BB8A47-FF1B-44E5-8D93-7ADF37F1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30">
              <a:extLst>
                <a:ext uri="{FF2B5EF4-FFF2-40B4-BE49-F238E27FC236}">
                  <a16:creationId xmlns:a16="http://schemas.microsoft.com/office/drawing/2014/main" id="{E463E1B7-7BED-4425-95B7-F6F75F8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31">
              <a:extLst>
                <a:ext uri="{FF2B5EF4-FFF2-40B4-BE49-F238E27FC236}">
                  <a16:creationId xmlns:a16="http://schemas.microsoft.com/office/drawing/2014/main" id="{749D0675-4397-4610-9807-2F7C1CC9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32">
              <a:extLst>
                <a:ext uri="{FF2B5EF4-FFF2-40B4-BE49-F238E27FC236}">
                  <a16:creationId xmlns:a16="http://schemas.microsoft.com/office/drawing/2014/main" id="{DE7617CF-8919-43C3-9557-08D67C7D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DB68720-7E37-4930-9900-8632140D6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34">
              <a:extLst>
                <a:ext uri="{FF2B5EF4-FFF2-40B4-BE49-F238E27FC236}">
                  <a16:creationId xmlns:a16="http://schemas.microsoft.com/office/drawing/2014/main" id="{202F13DF-5B76-468E-A95E-80780788B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35">
              <a:extLst>
                <a:ext uri="{FF2B5EF4-FFF2-40B4-BE49-F238E27FC236}">
                  <a16:creationId xmlns:a16="http://schemas.microsoft.com/office/drawing/2014/main" id="{219143C2-6062-4C2C-9563-6534108E3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36">
              <a:extLst>
                <a:ext uri="{FF2B5EF4-FFF2-40B4-BE49-F238E27FC236}">
                  <a16:creationId xmlns:a16="http://schemas.microsoft.com/office/drawing/2014/main" id="{38413A0C-26DB-479B-B747-1D813610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37">
              <a:extLst>
                <a:ext uri="{FF2B5EF4-FFF2-40B4-BE49-F238E27FC236}">
                  <a16:creationId xmlns:a16="http://schemas.microsoft.com/office/drawing/2014/main" id="{CB526B5F-4FAA-4B4C-8AF8-B98EC74A3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38">
              <a:extLst>
                <a:ext uri="{FF2B5EF4-FFF2-40B4-BE49-F238E27FC236}">
                  <a16:creationId xmlns:a16="http://schemas.microsoft.com/office/drawing/2014/main" id="{54FFF88E-6D69-4AE9-8378-D1641915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39">
              <a:extLst>
                <a:ext uri="{FF2B5EF4-FFF2-40B4-BE49-F238E27FC236}">
                  <a16:creationId xmlns:a16="http://schemas.microsoft.com/office/drawing/2014/main" id="{8008115A-CE00-4E36-BAF1-B511F21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40">
              <a:extLst>
                <a:ext uri="{FF2B5EF4-FFF2-40B4-BE49-F238E27FC236}">
                  <a16:creationId xmlns:a16="http://schemas.microsoft.com/office/drawing/2014/main" id="{2935DB29-6F85-47D8-863C-11386389D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41">
              <a:extLst>
                <a:ext uri="{FF2B5EF4-FFF2-40B4-BE49-F238E27FC236}">
                  <a16:creationId xmlns:a16="http://schemas.microsoft.com/office/drawing/2014/main" id="{4FB8E51B-1AC1-4671-B181-473C29BEC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42">
              <a:extLst>
                <a:ext uri="{FF2B5EF4-FFF2-40B4-BE49-F238E27FC236}">
                  <a16:creationId xmlns:a16="http://schemas.microsoft.com/office/drawing/2014/main" id="{91E6AE4F-959F-4ED7-A199-8C0307E40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43">
              <a:extLst>
                <a:ext uri="{FF2B5EF4-FFF2-40B4-BE49-F238E27FC236}">
                  <a16:creationId xmlns:a16="http://schemas.microsoft.com/office/drawing/2014/main" id="{A0445E55-0009-44A5-AA6A-350D9D48A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44">
              <a:extLst>
                <a:ext uri="{FF2B5EF4-FFF2-40B4-BE49-F238E27FC236}">
                  <a16:creationId xmlns:a16="http://schemas.microsoft.com/office/drawing/2014/main" id="{B5291C75-4ECA-4829-B824-5725C3290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6793376D-3E7C-4F04-8BC8-EC482062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46">
              <a:extLst>
                <a:ext uri="{FF2B5EF4-FFF2-40B4-BE49-F238E27FC236}">
                  <a16:creationId xmlns:a16="http://schemas.microsoft.com/office/drawing/2014/main" id="{3596510A-5528-445D-AFEA-6E3F89BA8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47">
              <a:extLst>
                <a:ext uri="{FF2B5EF4-FFF2-40B4-BE49-F238E27FC236}">
                  <a16:creationId xmlns:a16="http://schemas.microsoft.com/office/drawing/2014/main" id="{E1B69479-D8C9-4E2E-A931-4D49C4FD7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48">
              <a:extLst>
                <a:ext uri="{FF2B5EF4-FFF2-40B4-BE49-F238E27FC236}">
                  <a16:creationId xmlns:a16="http://schemas.microsoft.com/office/drawing/2014/main" id="{0A759A2E-A8B1-44C8-B3F9-A16714C8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49">
              <a:extLst>
                <a:ext uri="{FF2B5EF4-FFF2-40B4-BE49-F238E27FC236}">
                  <a16:creationId xmlns:a16="http://schemas.microsoft.com/office/drawing/2014/main" id="{6C2B3B3C-1DC9-4352-BB73-801976C8F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50">
              <a:extLst>
                <a:ext uri="{FF2B5EF4-FFF2-40B4-BE49-F238E27FC236}">
                  <a16:creationId xmlns:a16="http://schemas.microsoft.com/office/drawing/2014/main" id="{EE22E3A8-5789-4189-9AC7-98D6826B0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51">
              <a:extLst>
                <a:ext uri="{FF2B5EF4-FFF2-40B4-BE49-F238E27FC236}">
                  <a16:creationId xmlns:a16="http://schemas.microsoft.com/office/drawing/2014/main" id="{9AC0FC74-D003-4D0D-9CAF-F6A03739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52">
              <a:extLst>
                <a:ext uri="{FF2B5EF4-FFF2-40B4-BE49-F238E27FC236}">
                  <a16:creationId xmlns:a16="http://schemas.microsoft.com/office/drawing/2014/main" id="{126C2057-02E1-4348-ABEB-EAC063A17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53">
              <a:extLst>
                <a:ext uri="{FF2B5EF4-FFF2-40B4-BE49-F238E27FC236}">
                  <a16:creationId xmlns:a16="http://schemas.microsoft.com/office/drawing/2014/main" id="{5150586D-D743-4392-844F-F2AFCCE64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54">
              <a:extLst>
                <a:ext uri="{FF2B5EF4-FFF2-40B4-BE49-F238E27FC236}">
                  <a16:creationId xmlns:a16="http://schemas.microsoft.com/office/drawing/2014/main" id="{9E5B157A-534E-4879-8013-D02864E76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55">
              <a:extLst>
                <a:ext uri="{FF2B5EF4-FFF2-40B4-BE49-F238E27FC236}">
                  <a16:creationId xmlns:a16="http://schemas.microsoft.com/office/drawing/2014/main" id="{CEE2DD73-7E8C-4F26-8E93-8C32D11B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56">
              <a:extLst>
                <a:ext uri="{FF2B5EF4-FFF2-40B4-BE49-F238E27FC236}">
                  <a16:creationId xmlns:a16="http://schemas.microsoft.com/office/drawing/2014/main" id="{908CAC5F-DD8E-4A58-BD4C-6D8D29FA4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57">
              <a:extLst>
                <a:ext uri="{FF2B5EF4-FFF2-40B4-BE49-F238E27FC236}">
                  <a16:creationId xmlns:a16="http://schemas.microsoft.com/office/drawing/2014/main" id="{20F130CF-281E-408C-9884-5F8B22CA1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58">
              <a:extLst>
                <a:ext uri="{FF2B5EF4-FFF2-40B4-BE49-F238E27FC236}">
                  <a16:creationId xmlns:a16="http://schemas.microsoft.com/office/drawing/2014/main" id="{3BC78068-9115-4D5D-9B2B-6F9BD9C2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" name="Content Placeholder 72">
            <a:extLst>
              <a:ext uri="{FF2B5EF4-FFF2-40B4-BE49-F238E27FC236}">
                <a16:creationId xmlns:a16="http://schemas.microsoft.com/office/drawing/2014/main" id="{B4CF5B2A-9649-82BD-A3E3-37DFA4F25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022" y="1377951"/>
            <a:ext cx="4598986" cy="3541714"/>
          </a:xfrm>
        </p:spPr>
        <p:txBody>
          <a:bodyPr>
            <a:normAutofit/>
          </a:bodyPr>
          <a:lstStyle/>
          <a:p>
            <a:r>
              <a:rPr lang="en-US" dirty="0"/>
              <a:t>Field Logic Data Log Devices</a:t>
            </a:r>
          </a:p>
          <a:p>
            <a:pPr lvl="1"/>
            <a:r>
              <a:rPr lang="en-US" dirty="0"/>
              <a:t>These devices have been invaluable tools by providing data to supply to our customers. </a:t>
            </a:r>
          </a:p>
          <a:p>
            <a:pPr lvl="2"/>
            <a:r>
              <a:rPr lang="en-US" dirty="0"/>
              <a:t>We extract the data from the meters and assign that data to a graph, which provides a visual. </a:t>
            </a:r>
          </a:p>
          <a:p>
            <a:endParaRPr lang="en-US" dirty="0"/>
          </a:p>
        </p:txBody>
      </p:sp>
      <p:pic>
        <p:nvPicPr>
          <p:cNvPr id="4" name="Picture 3" descr="Chocolate chip cookie with bite mark">
            <a:extLst>
              <a:ext uri="{FF2B5EF4-FFF2-40B4-BE49-F238E27FC236}">
                <a16:creationId xmlns:a16="http://schemas.microsoft.com/office/drawing/2014/main" id="{149ECAA6-1460-5F87-D859-6B5FAB9F53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8020" y="-243140"/>
            <a:ext cx="3901042" cy="3230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E65668-68FC-1CBE-6AE2-B6A32B3C0A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50" y="3233037"/>
            <a:ext cx="7087379" cy="17960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CF99C9-0E63-1AFC-8545-F559967CEF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125" y="5067558"/>
            <a:ext cx="7669780" cy="1666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1CEC43-6208-B55E-2213-43121E000D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700" y="1806575"/>
            <a:ext cx="6485621" cy="13995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D12EEC3-AF63-1E69-9107-AFD13080A2CE}"/>
              </a:ext>
            </a:extLst>
          </p:cNvPr>
          <p:cNvSpPr txBox="1"/>
          <p:nvPr/>
        </p:nvSpPr>
        <p:spPr>
          <a:xfrm>
            <a:off x="2097852" y="1916484"/>
            <a:ext cx="104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Irrigation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4521DD-9319-FC0D-E7C0-BB6A1E3EBEC1}"/>
              </a:ext>
            </a:extLst>
          </p:cNvPr>
          <p:cNvSpPr txBox="1"/>
          <p:nvPr/>
        </p:nvSpPr>
        <p:spPr>
          <a:xfrm>
            <a:off x="985838" y="3533785"/>
            <a:ext cx="1691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Tenant(s) Evicted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0D0CE8-7FFF-1217-F896-D75D973BC428}"/>
              </a:ext>
            </a:extLst>
          </p:cNvPr>
          <p:cNvSpPr txBox="1"/>
          <p:nvPr/>
        </p:nvSpPr>
        <p:spPr>
          <a:xfrm>
            <a:off x="4542777" y="5253593"/>
            <a:ext cx="3039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Customer Found &amp; Fixed Issue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48825E9-F8B3-03FE-409C-B25580ECDB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7930" y="4551211"/>
            <a:ext cx="3686689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89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E208F36-2959-4FDC-BF41-9A82B85E398F (2) (2)">
            <a:hlinkClick r:id="" action="ppaction://media"/>
            <a:extLst>
              <a:ext uri="{FF2B5EF4-FFF2-40B4-BE49-F238E27FC236}">
                <a16:creationId xmlns:a16="http://schemas.microsoft.com/office/drawing/2014/main" id="{37230B37-B5F0-7B35-AB83-11F7EF5A1BE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7388" y="171450"/>
            <a:ext cx="3568481" cy="6343650"/>
          </a:xfrm>
        </p:spPr>
      </p:pic>
    </p:spTree>
    <p:extLst>
      <p:ext uri="{BB962C8B-B14F-4D97-AF65-F5344CB8AC3E}">
        <p14:creationId xmlns:p14="http://schemas.microsoft.com/office/powerpoint/2010/main" val="359684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34690-9B60-56C7-D011-9C1BCA883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45131"/>
            <a:ext cx="9905998" cy="1478570"/>
          </a:xfrm>
        </p:spPr>
        <p:txBody>
          <a:bodyPr/>
          <a:lstStyle/>
          <a:p>
            <a:r>
              <a:rPr lang="en-US" dirty="0"/>
              <a:t>Common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DFFB4-B354-B842-E968-F7C25AEDF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345250"/>
            <a:ext cx="9905999" cy="4167500"/>
          </a:xfrm>
        </p:spPr>
        <p:txBody>
          <a:bodyPr>
            <a:normAutofit/>
          </a:bodyPr>
          <a:lstStyle/>
          <a:p>
            <a:r>
              <a:rPr lang="en-US" sz="3200" dirty="0"/>
              <a:t>There is a recurring theme of irrigation programming issues and/or manually watering, leaving hoses on.</a:t>
            </a:r>
          </a:p>
          <a:p>
            <a:r>
              <a:rPr lang="en-US" sz="3200" dirty="0"/>
              <a:t>In 2026, we have not had ANY customer requests for meter testing. </a:t>
            </a:r>
          </a:p>
          <a:p>
            <a:pPr lvl="1"/>
            <a:r>
              <a:rPr lang="en-US" sz="2800" dirty="0"/>
              <a:t>I believe this is directly impacted by the Field Logic data that we are able to pull and provide to our customers.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266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keyboard&#10;&#10;Description automatically generated">
            <a:extLst>
              <a:ext uri="{FF2B5EF4-FFF2-40B4-BE49-F238E27FC236}">
                <a16:creationId xmlns:a16="http://schemas.microsoft.com/office/drawing/2014/main" id="{FE029F2E-3879-DD75-3712-F3D08171E3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6460" b="13008"/>
          <a:stretch/>
        </p:blipFill>
        <p:spPr>
          <a:xfrm>
            <a:off x="5838937" y="10"/>
            <a:ext cx="1219198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0585F6-E8F9-9477-93B2-C895E18936E5}"/>
              </a:ext>
            </a:extLst>
          </p:cNvPr>
          <p:cNvSpPr txBox="1"/>
          <p:nvPr/>
        </p:nvSpPr>
        <p:spPr>
          <a:xfrm>
            <a:off x="9798396" y="6657945"/>
            <a:ext cx="239360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s://butismileanyway.wordpress.com/2015/03/27/thank-you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A8D94A-BA7A-BAF8-0A00-88424C1789B6}"/>
              </a:ext>
            </a:extLst>
          </p:cNvPr>
          <p:cNvSpPr txBox="1"/>
          <p:nvPr/>
        </p:nvSpPr>
        <p:spPr>
          <a:xfrm>
            <a:off x="2689541" y="701944"/>
            <a:ext cx="5879507" cy="156966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3200" dirty="0"/>
              <a:t>Thank you to staff for their input, dedication, and resilience.</a:t>
            </a:r>
          </a:p>
          <a:p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86450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25713</TotalTime>
  <Words>295</Words>
  <Application>Microsoft Office PowerPoint</Application>
  <PresentationFormat>Widescreen</PresentationFormat>
  <Paragraphs>32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Tw Cen MT</vt:lpstr>
      <vt:lpstr>Circuit</vt:lpstr>
      <vt:lpstr>Customer support staff report. january – June 2026. </vt:lpstr>
      <vt:lpstr>This presentation will cover customer support statistics from jan 1 – June 30, 2026.</vt:lpstr>
      <vt:lpstr>Phone calls remain the top communication method with customers. </vt:lpstr>
      <vt:lpstr>Higher than “normal” use letters</vt:lpstr>
      <vt:lpstr>Work with the field</vt:lpstr>
      <vt:lpstr>PowerPoint Presentation</vt:lpstr>
      <vt:lpstr>Common findings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support staff report</dc:title>
  <dc:creator>David Shook</dc:creator>
  <cp:lastModifiedBy>Lisa Thompson</cp:lastModifiedBy>
  <cp:revision>89</cp:revision>
  <cp:lastPrinted>2024-01-17T15:10:56Z</cp:lastPrinted>
  <dcterms:created xsi:type="dcterms:W3CDTF">2023-12-28T22:06:08Z</dcterms:created>
  <dcterms:modified xsi:type="dcterms:W3CDTF">2026-08-05T15:29:28Z</dcterms:modified>
</cp:coreProperties>
</file>