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3664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Agenda packet pages 52-58, Item 7D: Guarantee Deposit Requirements staff report, Resolution No. 26-1097, and proposed Rules &amp; Regulations Article 1.11 amendment. Page 54 includes the current and proposed standard deposit amounts.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Agenda packet page 54 lists staff recommendations: keep the formula tied to rates, start the new deposit prospectively in January 2027, revise forms, and adopt Resolution 26-1097. Page 56 contains the resolution amending Article 1.11.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Agenda packet pages 56-58 contain Resolution No. 26-1097 and the proposed Article 1.11 amendment, including the effective date and deposit provisions. Pages 54-55 summarize the deposit reduction and fiscal impact.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Agenda packet page 52 identifies Agenda Item 7D, the recommendation to review and consider reducing the Customer Guarantee Deposit, and the option to adopt Resolution 26-1097 to amend Rules &amp; Regulations Article 1.11. Page 52 also describes the current methodology and staff recommendation.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3C2AF-9E6E-B6FC-6B6D-27271156A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744ECF-4F0E-DE34-5825-ADAC4661CD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9BD092-BDAF-826F-DB2F-7DE46251A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Agenda packet pages 52-58, Item 7D: Guarantee Deposit Requirements staff report, Resolution No. 26-1097, and proposed Rules &amp; Regulations Article 1.11 amendment. Page 54 includes the current and proposed standard deposit amounts.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BD66F-F883-E009-7B67-A031F8298D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432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Agenda packet pages 52-55 discuss the current deposit methodology, financial exposure rationale, customer affordability, and fiscal impact of the proposed reduction.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Agenda packet page 54 shows the proposed change from 3 months to 2.5 months, the current $408 standard deposit, the proposed $340 standard deposit, and the $68 (16.7%) reduction. Page 57 states that the Guarantee Deposit is based on the most recent water rate study and re-calculated when water rates change.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Agenda packet pages 57-58 describe the revised Guarantee Deposit, Termination of Water Service Deposit equal to one and one-half times the Guarantee Deposit, Damage/Lock Deposit up to two times the standard deposit, and Continuous Service Agreement Deposit.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Agenda packet page 55 states the proposed reduction would increase unsecured bad debt exposure by approximately $836 annually, about 2% of the District’s recent average annual bad debt experience. Page 54 also states the reduction from the current standard deposit is $68 (16.7%).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Agenda packet page 53 contains the A/R and bad debt history table. Agenda packet pages 54-55 contain staff analysis stating the proposed reduction would increase unsecured bad debt exposure by approximately $836 annually, about 2% of the District’s recent average annual bad debt experience.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Agenda packet pages 57-58 show the proposed Article 1.11 text, including deposit before service, refund criteria, the 1.5x termination/reinstatement deposit, the damage/lock deposit, and continuous-service agreement deposit provisions.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BWD">
    <p:bg>
      <p:bgPr>
        <a:solidFill>
          <a:srgbClr val="F9F6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12700">
            <a:solidFill>
              <a:srgbClr val="D0C7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6519672"/>
            <a:ext cx="38404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E66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Joshua Basin Water District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6492240" y="6519672"/>
            <a:ext cx="5212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E66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Guarantee Deposit Requirements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50">
                <a:solidFill>
                  <a:srgbClr val="5E6652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50">
                <a:solidFill>
                  <a:srgbClr val="5E6652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9F6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78040" y="0"/>
            <a:ext cx="5010912" cy="6858000"/>
          </a:xfrm>
          <a:prstGeom prst="rect">
            <a:avLst/>
          </a:prstGeom>
          <a:solidFill>
            <a:srgbClr val="E5EBD9"/>
          </a:solidFill>
          <a:ln w="12700">
            <a:solidFill>
              <a:srgbClr val="E5EB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58368" y="621792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F58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JOSHUA BASIN WATER DISTRICT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123444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900" b="1" dirty="0">
                <a:solidFill>
                  <a:srgbClr val="2631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Guarantee Deposit</a:t>
            </a:r>
            <a:endParaRPr lang="en-US" sz="3900" dirty="0"/>
          </a:p>
          <a:p>
            <a:pPr marL="0" indent="0">
              <a:buNone/>
            </a:pPr>
            <a:r>
              <a:rPr lang="en-US" sz="3900" b="1" dirty="0">
                <a:solidFill>
                  <a:srgbClr val="2631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Requirements</a:t>
            </a:r>
            <a:endParaRPr lang="en-US" sz="3900" dirty="0"/>
          </a:p>
        </p:txBody>
      </p:sp>
      <p:sp>
        <p:nvSpPr>
          <p:cNvPr id="5" name="Shape 3"/>
          <p:cNvSpPr/>
          <p:nvPr/>
        </p:nvSpPr>
        <p:spPr>
          <a:xfrm>
            <a:off x="685800" y="2697480"/>
            <a:ext cx="3108960" cy="0"/>
          </a:xfrm>
          <a:prstGeom prst="line">
            <a:avLst/>
          </a:prstGeom>
          <a:noFill/>
          <a:ln w="38100">
            <a:solidFill>
              <a:srgbClr val="A65E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94944" y="2980944"/>
            <a:ext cx="5669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5E6652"/>
                </a:solidFill>
              </a:rPr>
              <a:t>Board presentation • Agenda Item 7D • August 19, 2026</a:t>
            </a:r>
            <a:endParaRPr lang="en-US" sz="1450" dirty="0"/>
          </a:p>
        </p:txBody>
      </p:sp>
      <p:pic>
        <p:nvPicPr>
          <p:cNvPr id="13" name="Image 0" descr="/mnt/data/guarantee_assets/page_52.png"/>
          <p:cNvPicPr>
            <a:picLocks noChangeAspect="1"/>
          </p:cNvPicPr>
          <p:nvPr/>
        </p:nvPicPr>
        <p:blipFill>
          <a:blip r:embed="rId3"/>
          <a:srcRect l="6280" r="6280"/>
          <a:stretch/>
        </p:blipFill>
        <p:spPr>
          <a:xfrm>
            <a:off x="7699248" y="640080"/>
            <a:ext cx="3429000" cy="507492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50">
                <a:solidFill>
                  <a:srgbClr val="5E6652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A65E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STAFF RECOMMENDATION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21792" y="621792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631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Implementation approach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271016"/>
            <a:ext cx="2743200" cy="0"/>
          </a:xfrm>
          <a:prstGeom prst="line">
            <a:avLst/>
          </a:prstGeom>
          <a:noFill/>
          <a:ln w="254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13232" y="1353312"/>
            <a:ext cx="6766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F584B"/>
                </a:solidFill>
              </a:rPr>
              <a:t>Staff recommends a prospective rollout, with the formula tied to rates and staff handling administrative updates.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804672" y="2240280"/>
            <a:ext cx="6720840" cy="2971800"/>
          </a:xfrm>
          <a:prstGeom prst="roundRect">
            <a:avLst>
              <a:gd name="adj" fmla="val 2462"/>
            </a:avLst>
          </a:prstGeom>
          <a:solidFill>
            <a:srgbClr val="FFFDF7"/>
          </a:solidFill>
          <a:ln w="10160">
            <a:solidFill>
              <a:srgbClr val="D8C7A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05840" y="2578608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A65E3C"/>
                </a:solidFill>
              </a:rPr>
              <a:t>Now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1143000" y="2999232"/>
            <a:ext cx="694944" cy="694944"/>
          </a:xfrm>
          <a:prstGeom prst="ellipse">
            <a:avLst/>
          </a:prstGeom>
          <a:solidFill>
            <a:srgbClr val="A65E3C"/>
          </a:solidFill>
          <a:ln w="12700">
            <a:solidFill>
              <a:srgbClr val="A65E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389888" y="3191256"/>
            <a:ext cx="20116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1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777240" y="3977640"/>
            <a:ext cx="1417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40" b="1" dirty="0">
                <a:solidFill>
                  <a:srgbClr val="26312C"/>
                </a:solidFill>
              </a:rPr>
              <a:t>Board review</a:t>
            </a:r>
            <a:endParaRPr lang="en-US" sz="1240" dirty="0"/>
          </a:p>
        </p:txBody>
      </p:sp>
      <p:sp>
        <p:nvSpPr>
          <p:cNvPr id="11" name="Text 9"/>
          <p:cNvSpPr/>
          <p:nvPr/>
        </p:nvSpPr>
        <p:spPr>
          <a:xfrm>
            <a:off x="640080" y="4315968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5E6652"/>
                </a:solidFill>
              </a:rPr>
              <a:t>Consider Resolution 26-1097</a:t>
            </a:r>
            <a:endParaRPr lang="en-US" sz="920" dirty="0"/>
          </a:p>
        </p:txBody>
      </p:sp>
      <p:sp>
        <p:nvSpPr>
          <p:cNvPr id="12" name="Shape 10"/>
          <p:cNvSpPr/>
          <p:nvPr/>
        </p:nvSpPr>
        <p:spPr>
          <a:xfrm>
            <a:off x="2130552" y="3182112"/>
            <a:ext cx="438912" cy="329184"/>
          </a:xfrm>
          <a:prstGeom prst="chevron">
            <a:avLst/>
          </a:prstGeom>
          <a:solidFill>
            <a:srgbClr val="D8C7A6"/>
          </a:solidFill>
          <a:ln w="12700">
            <a:solidFill>
              <a:srgbClr val="D8C7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606040" y="2578608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A65E3C"/>
                </a:solidFill>
              </a:rPr>
              <a:t>After adoption</a:t>
            </a:r>
            <a:endParaRPr lang="en-US" sz="1020" dirty="0"/>
          </a:p>
        </p:txBody>
      </p:sp>
      <p:sp>
        <p:nvSpPr>
          <p:cNvPr id="14" name="Shape 12"/>
          <p:cNvSpPr/>
          <p:nvPr/>
        </p:nvSpPr>
        <p:spPr>
          <a:xfrm>
            <a:off x="2743200" y="2999232"/>
            <a:ext cx="694944" cy="694944"/>
          </a:xfrm>
          <a:prstGeom prst="ellipse">
            <a:avLst/>
          </a:prstGeom>
          <a:solidFill>
            <a:srgbClr val="2F584B"/>
          </a:solidFill>
          <a:ln w="127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2990088" y="3191256"/>
            <a:ext cx="20116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2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2377440" y="3977640"/>
            <a:ext cx="1417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40" b="1" dirty="0">
                <a:solidFill>
                  <a:srgbClr val="26312C"/>
                </a:solidFill>
              </a:rPr>
              <a:t>Admin updates</a:t>
            </a:r>
            <a:endParaRPr lang="en-US" sz="1240" dirty="0"/>
          </a:p>
        </p:txBody>
      </p:sp>
      <p:sp>
        <p:nvSpPr>
          <p:cNvPr id="17" name="Text 15"/>
          <p:cNvSpPr/>
          <p:nvPr/>
        </p:nvSpPr>
        <p:spPr>
          <a:xfrm>
            <a:off x="2240280" y="4315968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5E6652"/>
                </a:solidFill>
              </a:rPr>
              <a:t>Revise forms and procedures</a:t>
            </a:r>
            <a:endParaRPr lang="en-US" sz="920" dirty="0"/>
          </a:p>
        </p:txBody>
      </p:sp>
      <p:sp>
        <p:nvSpPr>
          <p:cNvPr id="18" name="Shape 16"/>
          <p:cNvSpPr/>
          <p:nvPr/>
        </p:nvSpPr>
        <p:spPr>
          <a:xfrm>
            <a:off x="3730752" y="3182112"/>
            <a:ext cx="438912" cy="329184"/>
          </a:xfrm>
          <a:prstGeom prst="chevron">
            <a:avLst/>
          </a:prstGeom>
          <a:solidFill>
            <a:srgbClr val="D8C7A6"/>
          </a:solidFill>
          <a:ln w="12700">
            <a:solidFill>
              <a:srgbClr val="D8C7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206240" y="2578608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A65E3C"/>
                </a:solidFill>
              </a:rPr>
              <a:t>Jan. 2027</a:t>
            </a:r>
            <a:endParaRPr lang="en-US" sz="1020" dirty="0"/>
          </a:p>
        </p:txBody>
      </p:sp>
      <p:sp>
        <p:nvSpPr>
          <p:cNvPr id="20" name="Shape 18"/>
          <p:cNvSpPr/>
          <p:nvPr/>
        </p:nvSpPr>
        <p:spPr>
          <a:xfrm>
            <a:off x="4343400" y="2999232"/>
            <a:ext cx="694944" cy="694944"/>
          </a:xfrm>
          <a:prstGeom prst="ellipse">
            <a:avLst/>
          </a:prstGeom>
          <a:solidFill>
            <a:srgbClr val="2F584B"/>
          </a:solidFill>
          <a:ln w="127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590288" y="3191256"/>
            <a:ext cx="20116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3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3977640" y="3977640"/>
            <a:ext cx="1417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40" b="1" dirty="0">
                <a:solidFill>
                  <a:srgbClr val="26312C"/>
                </a:solidFill>
              </a:rPr>
              <a:t>Prospective start</a:t>
            </a:r>
            <a:endParaRPr lang="en-US" sz="1240" dirty="0"/>
          </a:p>
        </p:txBody>
      </p:sp>
      <p:sp>
        <p:nvSpPr>
          <p:cNvPr id="23" name="Text 21"/>
          <p:cNvSpPr/>
          <p:nvPr/>
        </p:nvSpPr>
        <p:spPr>
          <a:xfrm>
            <a:off x="3840480" y="4315968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5E6652"/>
                </a:solidFill>
              </a:rPr>
              <a:t>Apply new standard deposit</a:t>
            </a:r>
            <a:endParaRPr lang="en-US" sz="920" dirty="0"/>
          </a:p>
        </p:txBody>
      </p:sp>
      <p:sp>
        <p:nvSpPr>
          <p:cNvPr id="24" name="Shape 22"/>
          <p:cNvSpPr/>
          <p:nvPr/>
        </p:nvSpPr>
        <p:spPr>
          <a:xfrm>
            <a:off x="5330952" y="3182112"/>
            <a:ext cx="438912" cy="329184"/>
          </a:xfrm>
          <a:prstGeom prst="chevron">
            <a:avLst/>
          </a:prstGeom>
          <a:solidFill>
            <a:srgbClr val="D8C7A6"/>
          </a:solidFill>
          <a:ln w="12700">
            <a:solidFill>
              <a:srgbClr val="D8C7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806440" y="2578608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A65E3C"/>
                </a:solidFill>
              </a:rPr>
              <a:t>Ongoing</a:t>
            </a:r>
            <a:endParaRPr lang="en-US" sz="1020" dirty="0"/>
          </a:p>
        </p:txBody>
      </p:sp>
      <p:sp>
        <p:nvSpPr>
          <p:cNvPr id="26" name="Shape 24"/>
          <p:cNvSpPr/>
          <p:nvPr/>
        </p:nvSpPr>
        <p:spPr>
          <a:xfrm>
            <a:off x="5943600" y="2999232"/>
            <a:ext cx="694944" cy="694944"/>
          </a:xfrm>
          <a:prstGeom prst="ellipse">
            <a:avLst/>
          </a:prstGeom>
          <a:solidFill>
            <a:srgbClr val="2F584B"/>
          </a:solidFill>
          <a:ln w="127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190488" y="3191256"/>
            <a:ext cx="20116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4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5577840" y="3977640"/>
            <a:ext cx="1417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40" b="1" dirty="0">
                <a:solidFill>
                  <a:srgbClr val="26312C"/>
                </a:solidFill>
              </a:rPr>
              <a:t>Formula refresh</a:t>
            </a:r>
            <a:endParaRPr lang="en-US" sz="1240" dirty="0"/>
          </a:p>
        </p:txBody>
      </p:sp>
      <p:sp>
        <p:nvSpPr>
          <p:cNvPr id="29" name="Text 27"/>
          <p:cNvSpPr/>
          <p:nvPr/>
        </p:nvSpPr>
        <p:spPr>
          <a:xfrm>
            <a:off x="5440680" y="4315968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5E6652"/>
                </a:solidFill>
              </a:rPr>
              <a:t>Update with rate changes</a:t>
            </a:r>
            <a:endParaRPr lang="en-US" sz="920" dirty="0"/>
          </a:p>
        </p:txBody>
      </p:sp>
      <p:pic>
        <p:nvPicPr>
          <p:cNvPr id="30" name="Image 0" descr="/mnt/data/guarantee_assets/page_5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9560" y="1442869"/>
            <a:ext cx="3246120" cy="4200861"/>
          </a:xfrm>
          <a:prstGeom prst="rect">
            <a:avLst/>
          </a:prstGeom>
        </p:spPr>
      </p:pic>
      <p:sp>
        <p:nvSpPr>
          <p:cNvPr id="31" name="Text 28"/>
          <p:cNvSpPr/>
          <p:nvPr/>
        </p:nvSpPr>
        <p:spPr>
          <a:xfrm>
            <a:off x="713232" y="6144768"/>
            <a:ext cx="6583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i="1" dirty="0">
                <a:solidFill>
                  <a:srgbClr val="5E6652"/>
                </a:solidFill>
              </a:rPr>
              <a:t>Source: Agenda packet recommendation and Resolution No. 26-1097, pp. 54 and 56.</a:t>
            </a:r>
            <a:endParaRPr lang="en-US" sz="660" dirty="0"/>
          </a:p>
        </p:txBody>
      </p:sp>
      <p:sp>
        <p:nvSpPr>
          <p:cNvPr id="32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50">
                <a:solidFill>
                  <a:srgbClr val="5E6652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A65E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ACTION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21792" y="621792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631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Decision requested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271016"/>
            <a:ext cx="2743200" cy="0"/>
          </a:xfrm>
          <a:prstGeom prst="line">
            <a:avLst/>
          </a:prstGeom>
          <a:noFill/>
          <a:ln w="254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13232" y="1353312"/>
            <a:ext cx="69037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150" b="1" dirty="0">
                <a:solidFill>
                  <a:srgbClr val="2F584B"/>
                </a:solidFill>
              </a:rPr>
              <a:t>Review the proposed Guarantee Deposit reduction and, if desired, adopt Resolution No. 26-1097 to amend Rules &amp; Regulations Article 1.11 </a:t>
            </a:r>
            <a:r>
              <a:rPr lang="en-US" sz="2150" b="1" dirty="0">
                <a:solidFill>
                  <a:schemeClr val="accent6">
                    <a:lumMod val="50000"/>
                  </a:schemeClr>
                </a:solidFill>
              </a:rPr>
              <a:t>to become effective in January 2027</a:t>
            </a:r>
            <a:r>
              <a:rPr lang="en-US" sz="2150" b="1" dirty="0">
                <a:solidFill>
                  <a:srgbClr val="2F584B"/>
                </a:solidFill>
              </a:rPr>
              <a:t>.</a:t>
            </a:r>
            <a:endParaRPr lang="en-US" sz="2150" dirty="0"/>
          </a:p>
        </p:txBody>
      </p:sp>
      <p:sp>
        <p:nvSpPr>
          <p:cNvPr id="6" name="Shape 4"/>
          <p:cNvSpPr/>
          <p:nvPr/>
        </p:nvSpPr>
        <p:spPr>
          <a:xfrm>
            <a:off x="868680" y="2505456"/>
            <a:ext cx="6464808" cy="1252727"/>
          </a:xfrm>
          <a:prstGeom prst="roundRect">
            <a:avLst>
              <a:gd name="adj" fmla="val 7200"/>
            </a:avLst>
          </a:prstGeom>
          <a:solidFill>
            <a:srgbClr val="2F584B"/>
          </a:solidFill>
          <a:ln w="127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078992" y="2505457"/>
            <a:ext cx="598932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Proposed outcome: 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Standard Guarantee Deposit decreases from $408 to $340 while the District preserves risk-based deposit tools.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868680" y="4160520"/>
            <a:ext cx="1645920" cy="594360"/>
          </a:xfrm>
          <a:prstGeom prst="roundRect">
            <a:avLst>
              <a:gd name="adj" fmla="val 12308"/>
            </a:avLst>
          </a:prstGeom>
          <a:solidFill>
            <a:srgbClr val="E5EBD9"/>
          </a:solidFill>
          <a:ln w="10160">
            <a:solidFill>
              <a:srgbClr val="D8C7A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743200" y="4160520"/>
            <a:ext cx="1645920" cy="594360"/>
          </a:xfrm>
          <a:prstGeom prst="roundRect">
            <a:avLst>
              <a:gd name="adj" fmla="val 12308"/>
            </a:avLst>
          </a:prstGeom>
          <a:solidFill>
            <a:srgbClr val="EFE7D8"/>
          </a:solidFill>
          <a:ln w="10160">
            <a:solidFill>
              <a:srgbClr val="D8C7A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617720" y="4160520"/>
            <a:ext cx="1645920" cy="594360"/>
          </a:xfrm>
          <a:prstGeom prst="roundRect">
            <a:avLst>
              <a:gd name="adj" fmla="val 12308"/>
            </a:avLst>
          </a:prstGeom>
          <a:solidFill>
            <a:srgbClr val="E5EBD9"/>
          </a:solidFill>
          <a:ln w="10160">
            <a:solidFill>
              <a:srgbClr val="D8C7A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87552" y="4389120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F584B"/>
                </a:solidFill>
              </a:rPr>
              <a:t>affordability</a:t>
            </a:r>
            <a:endParaRPr lang="en-US" sz="1030" dirty="0"/>
          </a:p>
        </p:txBody>
      </p:sp>
      <p:sp>
        <p:nvSpPr>
          <p:cNvPr id="12" name="Text 10"/>
          <p:cNvSpPr/>
          <p:nvPr/>
        </p:nvSpPr>
        <p:spPr>
          <a:xfrm>
            <a:off x="2862072" y="4389120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A65E3C"/>
                </a:solidFill>
              </a:rPr>
              <a:t>protection</a:t>
            </a:r>
            <a:endParaRPr lang="en-US" sz="1030" dirty="0"/>
          </a:p>
        </p:txBody>
      </p:sp>
      <p:sp>
        <p:nvSpPr>
          <p:cNvPr id="13" name="Text 11"/>
          <p:cNvSpPr/>
          <p:nvPr/>
        </p:nvSpPr>
        <p:spPr>
          <a:xfrm>
            <a:off x="4736592" y="4389120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F584B"/>
                </a:solidFill>
              </a:rPr>
              <a:t>clarity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41248" y="4983479"/>
            <a:ext cx="6775704" cy="1060705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12C"/>
                </a:solidFill>
              </a:rPr>
              <a:t>• Keeps deposits tied to current rates and water use assumptions.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26312C"/>
                </a:solidFill>
              </a:rPr>
              <a:t>• Retains protections for terminations and damage/lock situations.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26312C"/>
                </a:solidFill>
              </a:rPr>
              <a:t>• Estimated fiscal exposure remains limited relative to recent bad debt experience.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713232" y="6144768"/>
            <a:ext cx="6583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i="1" dirty="0">
                <a:solidFill>
                  <a:srgbClr val="5E6652"/>
                </a:solidFill>
              </a:rPr>
              <a:t>Source: Agenda packet, Resolution No. 26-1097 and Article 1.11, pp. 56-58.</a:t>
            </a:r>
            <a:endParaRPr lang="en-US" sz="6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50">
                <a:solidFill>
                  <a:srgbClr val="5E6652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A65E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RECOMMENDED ACTION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21792" y="621792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631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this item is before the Board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271016"/>
            <a:ext cx="2743200" cy="0"/>
          </a:xfrm>
          <a:prstGeom prst="line">
            <a:avLst/>
          </a:prstGeom>
          <a:noFill/>
          <a:ln w="254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85800" y="1481328"/>
            <a:ext cx="6766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50" b="1" dirty="0">
                <a:solidFill>
                  <a:srgbClr val="2F584B"/>
                </a:solidFill>
              </a:rPr>
              <a:t>Review and consider reducing the Customer Guarantee Deposit. If desired, adopt Resolution No. 26-1097 to amend Rules &amp; Regulations Article 1.11.</a:t>
            </a:r>
            <a:endParaRPr lang="en-US" sz="2050" dirty="0"/>
          </a:p>
        </p:txBody>
      </p:sp>
      <p:sp>
        <p:nvSpPr>
          <p:cNvPr id="6" name="Shape 4"/>
          <p:cNvSpPr/>
          <p:nvPr/>
        </p:nvSpPr>
        <p:spPr>
          <a:xfrm>
            <a:off x="759579" y="2812944"/>
            <a:ext cx="6355080" cy="2487168"/>
          </a:xfrm>
          <a:prstGeom prst="roundRect">
            <a:avLst>
              <a:gd name="adj" fmla="val 2941"/>
            </a:avLst>
          </a:prstGeom>
          <a:solidFill>
            <a:srgbClr val="FFFDF7"/>
          </a:solidFill>
          <a:ln w="10160">
            <a:solidFill>
              <a:srgbClr val="D8C7A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1797423" y="3154680"/>
            <a:ext cx="658368" cy="658368"/>
          </a:xfrm>
          <a:prstGeom prst="ellipse">
            <a:avLst/>
          </a:prstGeom>
          <a:solidFill>
            <a:srgbClr val="2F584B"/>
          </a:solidFill>
          <a:ln w="127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007735" y="333756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527315" y="3891937"/>
            <a:ext cx="1288587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6312C"/>
                </a:solidFill>
              </a:rPr>
              <a:t>When rates change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2711823" y="3319272"/>
            <a:ext cx="384048" cy="292608"/>
          </a:xfrm>
          <a:prstGeom prst="chevron">
            <a:avLst/>
          </a:prstGeom>
          <a:solidFill>
            <a:srgbClr val="D8C7A6"/>
          </a:solidFill>
          <a:ln w="12700">
            <a:solidFill>
              <a:srgbClr val="D8C7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278751" y="3154680"/>
            <a:ext cx="658368" cy="658368"/>
          </a:xfrm>
          <a:prstGeom prst="ellipse">
            <a:avLst/>
          </a:prstGeom>
          <a:solidFill>
            <a:srgbClr val="2F584B"/>
          </a:solidFill>
          <a:ln w="127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489063" y="333756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904564" y="3877056"/>
            <a:ext cx="1288587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6312C"/>
                </a:solidFill>
              </a:rPr>
              <a:t>Deposit recalculated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193151" y="3319272"/>
            <a:ext cx="384048" cy="292608"/>
          </a:xfrm>
          <a:prstGeom prst="chevron">
            <a:avLst/>
          </a:prstGeom>
          <a:solidFill>
            <a:srgbClr val="D8C7A6"/>
          </a:solidFill>
          <a:ln w="12700">
            <a:solidFill>
              <a:srgbClr val="D8C7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970391" y="333756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3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837803" y="3150108"/>
            <a:ext cx="658368" cy="658368"/>
          </a:xfrm>
          <a:prstGeom prst="ellipse">
            <a:avLst/>
          </a:prstGeom>
          <a:solidFill>
            <a:srgbClr val="A65E3C"/>
          </a:solidFill>
          <a:ln w="12700">
            <a:solidFill>
              <a:srgbClr val="A65E3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5034399" y="3355847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1" name="Text 19"/>
          <p:cNvSpPr/>
          <p:nvPr/>
        </p:nvSpPr>
        <p:spPr>
          <a:xfrm>
            <a:off x="4395574" y="3828960"/>
            <a:ext cx="1482404" cy="6539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6312C"/>
                </a:solidFill>
              </a:rPr>
              <a:t>Board may amend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72891" y="4626864"/>
            <a:ext cx="599407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6312C"/>
                </a:solidFill>
              </a:rPr>
              <a:t>Staff recommends a modest reduction </a:t>
            </a:r>
          </a:p>
          <a:p>
            <a:pPr marL="0" indent="0" algn="ctr">
              <a:buNone/>
            </a:pPr>
            <a:r>
              <a:rPr lang="en-US" sz="1600" dirty="0">
                <a:solidFill>
                  <a:srgbClr val="26312C"/>
                </a:solidFill>
              </a:rPr>
              <a:t>while maintaining reasonable financial protection for the District.</a:t>
            </a:r>
            <a:endParaRPr lang="en-US" sz="1600" dirty="0"/>
          </a:p>
        </p:txBody>
      </p:sp>
      <p:pic>
        <p:nvPicPr>
          <p:cNvPr id="23" name="Image 0" descr="/mnt/data/guarantee_assets/page_5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1360842"/>
            <a:ext cx="3337560" cy="4319195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759579" y="6185734"/>
            <a:ext cx="6583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i="1" dirty="0">
                <a:solidFill>
                  <a:srgbClr val="5E6652"/>
                </a:solidFill>
              </a:rPr>
              <a:t>Source: Agenda packet, Item 7D staff report, p. 52.</a:t>
            </a:r>
            <a:endParaRPr lang="en-US" sz="6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50">
                <a:solidFill>
                  <a:srgbClr val="5E6652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6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153C2A-0DF4-42D2-728F-63F370F49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B31E58E5-C294-5F46-3152-5F43C471EB78}"/>
              </a:ext>
            </a:extLst>
          </p:cNvPr>
          <p:cNvSpPr/>
          <p:nvPr/>
        </p:nvSpPr>
        <p:spPr>
          <a:xfrm>
            <a:off x="7178040" y="0"/>
            <a:ext cx="5010912" cy="6858000"/>
          </a:xfrm>
          <a:prstGeom prst="rect">
            <a:avLst/>
          </a:prstGeom>
          <a:solidFill>
            <a:srgbClr val="E5EBD9"/>
          </a:solidFill>
          <a:ln w="12700">
            <a:solidFill>
              <a:srgbClr val="E5EB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4E5CE49-A06B-E933-D23A-FBB57C76DAF4}"/>
              </a:ext>
            </a:extLst>
          </p:cNvPr>
          <p:cNvSpPr/>
          <p:nvPr/>
        </p:nvSpPr>
        <p:spPr>
          <a:xfrm>
            <a:off x="658368" y="621792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F58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JOSHUA BASIN WATER DISTRICT</a:t>
            </a:r>
            <a:endParaRPr lang="en-US" sz="11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D5ACE0BF-57C6-49FD-9451-115FA281C21C}"/>
              </a:ext>
            </a:extLst>
          </p:cNvPr>
          <p:cNvSpPr/>
          <p:nvPr/>
        </p:nvSpPr>
        <p:spPr>
          <a:xfrm>
            <a:off x="640080" y="123444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900" b="1" dirty="0">
                <a:solidFill>
                  <a:srgbClr val="2631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Guarantee Deposit</a:t>
            </a:r>
            <a:endParaRPr lang="en-US" sz="3900" dirty="0"/>
          </a:p>
          <a:p>
            <a:pPr marL="0" indent="0">
              <a:buNone/>
            </a:pPr>
            <a:r>
              <a:rPr lang="en-US" sz="3900" b="1" dirty="0">
                <a:solidFill>
                  <a:srgbClr val="2631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Current vs. Proposed</a:t>
            </a:r>
            <a:endParaRPr lang="en-US" sz="390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83618B64-83BC-F275-9AC4-EA2998121761}"/>
              </a:ext>
            </a:extLst>
          </p:cNvPr>
          <p:cNvSpPr/>
          <p:nvPr/>
        </p:nvSpPr>
        <p:spPr>
          <a:xfrm>
            <a:off x="685800" y="2697480"/>
            <a:ext cx="3108960" cy="0"/>
          </a:xfrm>
          <a:prstGeom prst="line">
            <a:avLst/>
          </a:prstGeom>
          <a:noFill/>
          <a:ln w="38100">
            <a:solidFill>
              <a:srgbClr val="A65E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EB7BCDCD-7A4D-A2B4-C121-85A9D4BADBBD}"/>
              </a:ext>
            </a:extLst>
          </p:cNvPr>
          <p:cNvSpPr/>
          <p:nvPr/>
        </p:nvSpPr>
        <p:spPr>
          <a:xfrm>
            <a:off x="770427" y="3338098"/>
            <a:ext cx="1965960" cy="1207008"/>
          </a:xfrm>
          <a:prstGeom prst="roundRect">
            <a:avLst>
              <a:gd name="adj" fmla="val 6061"/>
            </a:avLst>
          </a:prstGeom>
          <a:solidFill>
            <a:srgbClr val="EFE7D8"/>
          </a:solidFill>
          <a:ln w="10160">
            <a:solidFill>
              <a:srgbClr val="D8C7A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224A80E7-D886-1314-EB09-5B09CE96253B}"/>
              </a:ext>
            </a:extLst>
          </p:cNvPr>
          <p:cNvSpPr/>
          <p:nvPr/>
        </p:nvSpPr>
        <p:spPr>
          <a:xfrm>
            <a:off x="907587" y="3566698"/>
            <a:ext cx="16916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A65E3C"/>
                </a:solidFill>
              </a:rPr>
              <a:t>$408</a:t>
            </a:r>
            <a:endParaRPr lang="en-US" sz="26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76A458FD-2656-CB02-767E-CCDC04F522E6}"/>
              </a:ext>
            </a:extLst>
          </p:cNvPr>
          <p:cNvSpPr/>
          <p:nvPr/>
        </p:nvSpPr>
        <p:spPr>
          <a:xfrm>
            <a:off x="836407" y="3814124"/>
            <a:ext cx="1895508" cy="8695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6312C"/>
                </a:solidFill>
              </a:rPr>
              <a:t>current standard deposit</a:t>
            </a:r>
            <a:endParaRPr lang="en-US" sz="16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96287140-7A41-EDAF-DB97-E43F494897CB}"/>
              </a:ext>
            </a:extLst>
          </p:cNvPr>
          <p:cNvSpPr/>
          <p:nvPr/>
        </p:nvSpPr>
        <p:spPr>
          <a:xfrm>
            <a:off x="2928411" y="3338098"/>
            <a:ext cx="1965960" cy="1207008"/>
          </a:xfrm>
          <a:prstGeom prst="roundRect">
            <a:avLst>
              <a:gd name="adj" fmla="val 6061"/>
            </a:avLst>
          </a:prstGeom>
          <a:solidFill>
            <a:srgbClr val="E5EBD9"/>
          </a:solidFill>
          <a:ln w="10160">
            <a:solidFill>
              <a:srgbClr val="D8C7A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746EE855-CB11-497D-5EE5-B7E00B30B763}"/>
              </a:ext>
            </a:extLst>
          </p:cNvPr>
          <p:cNvSpPr/>
          <p:nvPr/>
        </p:nvSpPr>
        <p:spPr>
          <a:xfrm>
            <a:off x="3065571" y="3566698"/>
            <a:ext cx="16916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2F584B"/>
                </a:solidFill>
              </a:rPr>
              <a:t>$340</a:t>
            </a:r>
            <a:endParaRPr lang="en-US" sz="26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9DE111AA-CDF3-E8D4-AA3F-6BC38CBBA6A6}"/>
              </a:ext>
            </a:extLst>
          </p:cNvPr>
          <p:cNvSpPr/>
          <p:nvPr/>
        </p:nvSpPr>
        <p:spPr>
          <a:xfrm>
            <a:off x="2869075" y="3905026"/>
            <a:ext cx="2025296" cy="7786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6312C"/>
                </a:solidFill>
              </a:rPr>
              <a:t>proposed standard deposit</a:t>
            </a:r>
            <a:endParaRPr lang="en-US" sz="1600" dirty="0"/>
          </a:p>
        </p:txBody>
      </p:sp>
      <p:sp>
        <p:nvSpPr>
          <p:cNvPr id="25" name="Slide Number Placeholder 0">
            <a:extLst>
              <a:ext uri="{FF2B5EF4-FFF2-40B4-BE49-F238E27FC236}">
                <a16:creationId xmlns:a16="http://schemas.microsoft.com/office/drawing/2014/main" id="{A141991D-C8F1-B03F-0C08-A598FADEEDB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5E6652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C7BDCD-98D6-9905-20CC-461DA0A82790}"/>
              </a:ext>
            </a:extLst>
          </p:cNvPr>
          <p:cNvSpPr txBox="1"/>
          <p:nvPr/>
        </p:nvSpPr>
        <p:spPr>
          <a:xfrm>
            <a:off x="836407" y="5020235"/>
            <a:ext cx="52595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above is based on current rates. This change is proposed to become effective January 2027.  Based on pre-approved rates, the guarantee deposit would be $369 (vs. $443) beginning in January 2027.</a:t>
            </a:r>
          </a:p>
        </p:txBody>
      </p:sp>
    </p:spTree>
    <p:extLst>
      <p:ext uri="{BB962C8B-B14F-4D97-AF65-F5344CB8AC3E}">
        <p14:creationId xmlns:p14="http://schemas.microsoft.com/office/powerpoint/2010/main" val="728966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A65E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AFFORDABILITY + RISK PROTECTION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21792" y="621792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631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policy balance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271016"/>
            <a:ext cx="2743200" cy="0"/>
          </a:xfrm>
          <a:prstGeom prst="line">
            <a:avLst/>
          </a:prstGeom>
          <a:noFill/>
          <a:ln w="254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13232" y="1417320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20" dirty="0">
                <a:solidFill>
                  <a:srgbClr val="26312C"/>
                </a:solidFill>
              </a:rPr>
              <a:t>Guarantee Deposits help secure payment for water charges, but the upfront amount should be reasonably related to the District’s financial exposure.</a:t>
            </a:r>
            <a:endParaRPr lang="en-US" sz="1820" dirty="0"/>
          </a:p>
        </p:txBody>
      </p:sp>
      <p:sp>
        <p:nvSpPr>
          <p:cNvPr id="6" name="Shape 4"/>
          <p:cNvSpPr/>
          <p:nvPr/>
        </p:nvSpPr>
        <p:spPr>
          <a:xfrm>
            <a:off x="1828800" y="3886200"/>
            <a:ext cx="6035040" cy="0"/>
          </a:xfrm>
          <a:prstGeom prst="line">
            <a:avLst/>
          </a:prstGeom>
          <a:noFill/>
          <a:ln w="635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 rot="10800000">
            <a:off x="4343400" y="3931920"/>
            <a:ext cx="1005840" cy="731520"/>
          </a:xfrm>
          <a:prstGeom prst="triangle">
            <a:avLst/>
          </a:prstGeom>
          <a:solidFill>
            <a:srgbClr val="D8C7A6"/>
          </a:solidFill>
          <a:ln w="12700">
            <a:solidFill>
              <a:srgbClr val="D8C7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22960" y="2331720"/>
            <a:ext cx="3246120" cy="1078992"/>
          </a:xfrm>
          <a:prstGeom prst="roundRect">
            <a:avLst>
              <a:gd name="adj" fmla="val 6780"/>
            </a:avLst>
          </a:prstGeom>
          <a:solidFill>
            <a:srgbClr val="EFE7D8"/>
          </a:solidFill>
          <a:ln w="10160">
            <a:solidFill>
              <a:srgbClr val="D8C7A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060704" y="2615184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80" b="1" dirty="0">
                <a:solidFill>
                  <a:srgbClr val="A65E3C"/>
                </a:solidFill>
              </a:rPr>
              <a:t>Customer affordability</a:t>
            </a:r>
            <a:endParaRPr lang="en-US" sz="1580" dirty="0"/>
          </a:p>
        </p:txBody>
      </p:sp>
      <p:sp>
        <p:nvSpPr>
          <p:cNvPr id="10" name="Text 8"/>
          <p:cNvSpPr/>
          <p:nvPr/>
        </p:nvSpPr>
        <p:spPr>
          <a:xfrm>
            <a:off x="1060704" y="2962656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6312C"/>
                </a:solidFill>
              </a:rPr>
              <a:t>Lower upfront cost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532120" y="2304288"/>
            <a:ext cx="3246120" cy="1078992"/>
          </a:xfrm>
          <a:prstGeom prst="roundRect">
            <a:avLst>
              <a:gd name="adj" fmla="val 6780"/>
            </a:avLst>
          </a:prstGeom>
          <a:solidFill>
            <a:srgbClr val="E5EBD9"/>
          </a:solidFill>
          <a:ln w="10160">
            <a:solidFill>
              <a:srgbClr val="D8C7A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779008" y="2615184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80" b="1" dirty="0">
                <a:solidFill>
                  <a:srgbClr val="2F584B"/>
                </a:solidFill>
              </a:rPr>
              <a:t>District protection</a:t>
            </a:r>
            <a:endParaRPr lang="en-US" sz="1580" dirty="0"/>
          </a:p>
        </p:txBody>
      </p:sp>
      <p:sp>
        <p:nvSpPr>
          <p:cNvPr id="13" name="Text 11"/>
          <p:cNvSpPr/>
          <p:nvPr/>
        </p:nvSpPr>
        <p:spPr>
          <a:xfrm>
            <a:off x="5779008" y="2962656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6312C"/>
                </a:solidFill>
              </a:rPr>
              <a:t>Maintain payment security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05840" y="5285232"/>
            <a:ext cx="10012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20" i="1" dirty="0">
                <a:solidFill>
                  <a:srgbClr val="5E6652"/>
                </a:solidFill>
              </a:rPr>
              <a:t>Core idea: Reduce an upfront burden without materially increasing bad debt risk.</a:t>
            </a:r>
            <a:endParaRPr lang="en-US" sz="1520" dirty="0"/>
          </a:p>
        </p:txBody>
      </p:sp>
      <p:sp>
        <p:nvSpPr>
          <p:cNvPr id="18" name="Text 16"/>
          <p:cNvSpPr/>
          <p:nvPr/>
        </p:nvSpPr>
        <p:spPr>
          <a:xfrm>
            <a:off x="713232" y="6144768"/>
            <a:ext cx="6583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i="1" dirty="0">
                <a:solidFill>
                  <a:srgbClr val="5E6652"/>
                </a:solidFill>
              </a:rPr>
              <a:t>Source: Agenda packet, Item 7D staff report, pp. 52-55.</a:t>
            </a:r>
            <a:endParaRPr lang="en-US" sz="6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50">
                <a:solidFill>
                  <a:srgbClr val="5E6652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A65E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DEPOSIT METHODOLOGY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21792" y="621792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631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Proposed change to standard deposit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271016"/>
            <a:ext cx="2743200" cy="0"/>
          </a:xfrm>
          <a:prstGeom prst="line">
            <a:avLst/>
          </a:prstGeom>
          <a:noFill/>
          <a:ln w="254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13232" y="1389888"/>
            <a:ext cx="66751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F584B"/>
                </a:solidFill>
              </a:rPr>
              <a:t>Staff recommends changing the standard Guarantee Deposit from 3.0 months to 2.5 months of average residential water use.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777240" y="2395728"/>
            <a:ext cx="6629400" cy="2606040"/>
          </a:xfrm>
          <a:prstGeom prst="roundRect">
            <a:avLst>
              <a:gd name="adj" fmla="val 2807"/>
            </a:avLst>
          </a:prstGeom>
          <a:solidFill>
            <a:srgbClr val="FFFDF7"/>
          </a:solidFill>
          <a:ln w="10160">
            <a:solidFill>
              <a:srgbClr val="D8C7A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51560" y="280720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E6652"/>
                </a:solidFill>
              </a:rPr>
              <a:t>Current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286000" y="2788920"/>
            <a:ext cx="3950208" cy="393192"/>
          </a:xfrm>
          <a:prstGeom prst="rect">
            <a:avLst/>
          </a:prstGeom>
          <a:solidFill>
            <a:srgbClr val="879C80"/>
          </a:solidFill>
          <a:ln w="12700">
            <a:solidFill>
              <a:srgbClr val="879C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450592" y="2912364"/>
            <a:ext cx="594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$408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276088" y="2912364"/>
            <a:ext cx="8229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40" b="1" dirty="0">
                <a:solidFill>
                  <a:srgbClr val="FFFFFF"/>
                </a:solidFill>
              </a:rPr>
              <a:t>3.0 months</a:t>
            </a:r>
            <a:endParaRPr lang="en-US" sz="940" dirty="0"/>
          </a:p>
        </p:txBody>
      </p:sp>
      <p:sp>
        <p:nvSpPr>
          <p:cNvPr id="11" name="Text 9"/>
          <p:cNvSpPr/>
          <p:nvPr/>
        </p:nvSpPr>
        <p:spPr>
          <a:xfrm>
            <a:off x="1051560" y="367588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E6652"/>
                </a:solidFill>
              </a:rPr>
              <a:t>Proposed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286000" y="3657600"/>
            <a:ext cx="3291840" cy="393192"/>
          </a:xfrm>
          <a:prstGeom prst="rect">
            <a:avLst/>
          </a:prstGeom>
          <a:solidFill>
            <a:srgbClr val="2F584B"/>
          </a:solidFill>
          <a:ln w="127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450592" y="3781044"/>
            <a:ext cx="594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$340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617720" y="3781044"/>
            <a:ext cx="8229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40" b="1" dirty="0">
                <a:solidFill>
                  <a:srgbClr val="FFFFFF"/>
                </a:solidFill>
              </a:rPr>
              <a:t>2.5 months</a:t>
            </a:r>
            <a:endParaRPr lang="en-US" sz="940" dirty="0"/>
          </a:p>
        </p:txBody>
      </p:sp>
      <p:sp>
        <p:nvSpPr>
          <p:cNvPr id="15" name="Shape 13"/>
          <p:cNvSpPr/>
          <p:nvPr/>
        </p:nvSpPr>
        <p:spPr>
          <a:xfrm>
            <a:off x="6144768" y="2880360"/>
            <a:ext cx="411480" cy="1097280"/>
          </a:xfrm>
          <a:prstGeom prst="downArrow">
            <a:avLst/>
          </a:prstGeom>
          <a:solidFill>
            <a:srgbClr val="A65E3C"/>
          </a:solidFill>
          <a:ln w="12700">
            <a:solidFill>
              <a:srgbClr val="A65E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623560" y="4160520"/>
            <a:ext cx="1417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A65E3C"/>
                </a:solidFill>
              </a:rPr>
              <a:t>$68</a:t>
            </a:r>
            <a:endParaRPr lang="en-US" sz="1550" dirty="0"/>
          </a:p>
          <a:p>
            <a:pPr marL="0" indent="0" algn="ctr">
              <a:buNone/>
            </a:pPr>
            <a:r>
              <a:rPr lang="en-US" sz="1550" b="1" dirty="0">
                <a:solidFill>
                  <a:srgbClr val="A65E3C"/>
                </a:solidFill>
              </a:rPr>
              <a:t>less upfront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1101851" y="5303520"/>
            <a:ext cx="6583679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12C"/>
                </a:solidFill>
              </a:rPr>
              <a:t>The proposed standard deposit remains tied to the most recent Water Rate Study and continues to adjust when rates are changed.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713232" y="6144768"/>
            <a:ext cx="6583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i="1" dirty="0">
                <a:solidFill>
                  <a:srgbClr val="5E6652"/>
                </a:solidFill>
              </a:rPr>
              <a:t>Source: Agenda packet, Item 7D analysis and recommendation, p. 54.</a:t>
            </a:r>
            <a:endParaRPr lang="en-US" sz="6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50">
                <a:solidFill>
                  <a:srgbClr val="5E6652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/>
          </a:p>
        </p:txBody>
      </p:sp>
      <p:sp>
        <p:nvSpPr>
          <p:cNvPr id="23" name="Text 14">
            <a:extLst>
              <a:ext uri="{FF2B5EF4-FFF2-40B4-BE49-F238E27FC236}">
                <a16:creationId xmlns:a16="http://schemas.microsoft.com/office/drawing/2014/main" id="{B6355B99-3103-5CAF-CFA3-E089986D7B64}"/>
              </a:ext>
            </a:extLst>
          </p:cNvPr>
          <p:cNvSpPr/>
          <p:nvPr/>
        </p:nvSpPr>
        <p:spPr>
          <a:xfrm>
            <a:off x="8568242" y="2976372"/>
            <a:ext cx="2779148" cy="2088597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6312C"/>
                </a:solidFill>
              </a:rPr>
              <a:t>Current: Average of 8 units of water per most recent Rate Study x </a:t>
            </a:r>
            <a:r>
              <a:rPr lang="en-US" sz="1600" dirty="0">
                <a:solidFill>
                  <a:srgbClr val="FF0000"/>
                </a:solidFill>
              </a:rPr>
              <a:t>3</a:t>
            </a:r>
            <a:r>
              <a:rPr lang="en-US" sz="1600" dirty="0">
                <a:solidFill>
                  <a:srgbClr val="26312C"/>
                </a:solidFill>
              </a:rPr>
              <a:t> months. </a:t>
            </a:r>
          </a:p>
          <a:p>
            <a:pPr marL="0" indent="0">
              <a:buNone/>
            </a:pPr>
            <a:endParaRPr lang="en-US" sz="1600" dirty="0">
              <a:solidFill>
                <a:srgbClr val="26312C"/>
              </a:solidFill>
            </a:endParaRPr>
          </a:p>
          <a:p>
            <a:r>
              <a:rPr lang="en-US" sz="1600" dirty="0">
                <a:solidFill>
                  <a:srgbClr val="26312C"/>
                </a:solidFill>
              </a:rPr>
              <a:t>Proposed: Average of 8 units of water per most recent Rate Study x </a:t>
            </a:r>
            <a:r>
              <a:rPr lang="en-US" sz="1600" dirty="0">
                <a:solidFill>
                  <a:srgbClr val="FF0000"/>
                </a:solidFill>
              </a:rPr>
              <a:t>2.5</a:t>
            </a:r>
            <a:r>
              <a:rPr lang="en-US" sz="1600" dirty="0">
                <a:solidFill>
                  <a:srgbClr val="26312C"/>
                </a:solidFill>
              </a:rPr>
              <a:t> months</a:t>
            </a:r>
            <a:endParaRPr lang="en-US" sz="1600" dirty="0"/>
          </a:p>
        </p:txBody>
      </p:sp>
      <p:sp>
        <p:nvSpPr>
          <p:cNvPr id="26" name="Text 13">
            <a:extLst>
              <a:ext uri="{FF2B5EF4-FFF2-40B4-BE49-F238E27FC236}">
                <a16:creationId xmlns:a16="http://schemas.microsoft.com/office/drawing/2014/main" id="{F31F284F-E51D-4C51-22DC-8DEA330C76E4}"/>
              </a:ext>
            </a:extLst>
          </p:cNvPr>
          <p:cNvSpPr/>
          <p:nvPr/>
        </p:nvSpPr>
        <p:spPr>
          <a:xfrm>
            <a:off x="8827008" y="2578608"/>
            <a:ext cx="18288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20" b="1" dirty="0">
                <a:solidFill>
                  <a:srgbClr val="365A76"/>
                </a:solidFill>
              </a:rPr>
              <a:t>Deposit formula</a:t>
            </a:r>
            <a:endParaRPr lang="en-US" sz="132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A65E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SAFEGUARDS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21792" y="621792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631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Deposit tools remain available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271016"/>
            <a:ext cx="2743200" cy="0"/>
          </a:xfrm>
          <a:prstGeom prst="line">
            <a:avLst/>
          </a:prstGeom>
          <a:noFill/>
          <a:ln w="254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13232" y="1389888"/>
            <a:ext cx="7543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950" b="1" dirty="0">
                <a:solidFill>
                  <a:srgbClr val="2F584B"/>
                </a:solidFill>
              </a:rPr>
              <a:t>The standard deposit drops, but Article 1.11 continues to preserve higher deposits for higher-risk account situations.</a:t>
            </a:r>
            <a:endParaRPr lang="en-US" sz="1950" dirty="0"/>
          </a:p>
        </p:txBody>
      </p:sp>
      <p:sp>
        <p:nvSpPr>
          <p:cNvPr id="6" name="Shape 4"/>
          <p:cNvSpPr/>
          <p:nvPr/>
        </p:nvSpPr>
        <p:spPr>
          <a:xfrm>
            <a:off x="713232" y="2331720"/>
            <a:ext cx="2606040" cy="2331720"/>
          </a:xfrm>
          <a:prstGeom prst="roundRect">
            <a:avLst>
              <a:gd name="adj" fmla="val 3137"/>
            </a:avLst>
          </a:prstGeom>
          <a:solidFill>
            <a:srgbClr val="E5EBD9"/>
          </a:solidFill>
          <a:ln w="10160">
            <a:solidFill>
              <a:srgbClr val="D8C7A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923544" y="2606040"/>
            <a:ext cx="566928" cy="566928"/>
          </a:xfrm>
          <a:prstGeom prst="ellipse">
            <a:avLst/>
          </a:prstGeom>
          <a:solidFill>
            <a:srgbClr val="2F584B"/>
          </a:solidFill>
          <a:ln w="127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106424" y="2761488"/>
            <a:ext cx="2011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</a:rPr>
              <a:t>1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941832" y="3291840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b="1" dirty="0">
                <a:solidFill>
                  <a:srgbClr val="26312C"/>
                </a:solidFill>
              </a:rPr>
              <a:t>Standard</a:t>
            </a:r>
            <a:endParaRPr lang="en-US" sz="1380" dirty="0"/>
          </a:p>
        </p:txBody>
      </p:sp>
      <p:sp>
        <p:nvSpPr>
          <p:cNvPr id="10" name="Text 8"/>
          <p:cNvSpPr/>
          <p:nvPr/>
        </p:nvSpPr>
        <p:spPr>
          <a:xfrm>
            <a:off x="941832" y="3703320"/>
            <a:ext cx="2148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2F584B"/>
                </a:solidFill>
              </a:rPr>
              <a:t>$340</a:t>
            </a:r>
            <a:endParaRPr lang="en-US" sz="2500" dirty="0"/>
          </a:p>
        </p:txBody>
      </p:sp>
      <p:sp>
        <p:nvSpPr>
          <p:cNvPr id="11" name="Text 9"/>
          <p:cNvSpPr/>
          <p:nvPr/>
        </p:nvSpPr>
        <p:spPr>
          <a:xfrm>
            <a:off x="941832" y="416052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E6652"/>
                </a:solidFill>
              </a:rPr>
              <a:t>2.5 months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502152" y="2331720"/>
            <a:ext cx="2606040" cy="2331720"/>
          </a:xfrm>
          <a:prstGeom prst="roundRect">
            <a:avLst>
              <a:gd name="adj" fmla="val 3137"/>
            </a:avLst>
          </a:prstGeom>
          <a:solidFill>
            <a:srgbClr val="EFE7D8"/>
          </a:solidFill>
          <a:ln w="10160">
            <a:solidFill>
              <a:srgbClr val="D8C7A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712464" y="2606040"/>
            <a:ext cx="566928" cy="566928"/>
          </a:xfrm>
          <a:prstGeom prst="ellipse">
            <a:avLst/>
          </a:prstGeom>
          <a:solidFill>
            <a:srgbClr val="A65E3C"/>
          </a:solidFill>
          <a:ln w="12700">
            <a:solidFill>
              <a:srgbClr val="A65E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895344" y="2761488"/>
            <a:ext cx="2011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</a:rPr>
              <a:t>2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730752" y="3291840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b="1" dirty="0">
                <a:solidFill>
                  <a:srgbClr val="26312C"/>
                </a:solidFill>
              </a:rPr>
              <a:t>Reinstatement</a:t>
            </a:r>
            <a:endParaRPr lang="en-US" sz="1380" dirty="0"/>
          </a:p>
        </p:txBody>
      </p:sp>
      <p:sp>
        <p:nvSpPr>
          <p:cNvPr id="16" name="Text 14"/>
          <p:cNvSpPr/>
          <p:nvPr/>
        </p:nvSpPr>
        <p:spPr>
          <a:xfrm>
            <a:off x="3730752" y="3703320"/>
            <a:ext cx="2148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A65E3C"/>
                </a:solidFill>
              </a:rPr>
              <a:t>$510</a:t>
            </a:r>
            <a:endParaRPr lang="en-US" sz="2500" dirty="0"/>
          </a:p>
        </p:txBody>
      </p:sp>
      <p:sp>
        <p:nvSpPr>
          <p:cNvPr id="17" name="Text 15"/>
          <p:cNvSpPr/>
          <p:nvPr/>
        </p:nvSpPr>
        <p:spPr>
          <a:xfrm>
            <a:off x="3730752" y="416052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E6652"/>
                </a:solidFill>
              </a:rPr>
              <a:t>1.5× standard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291072" y="2331720"/>
            <a:ext cx="2606040" cy="2331720"/>
          </a:xfrm>
          <a:prstGeom prst="roundRect">
            <a:avLst>
              <a:gd name="adj" fmla="val 3137"/>
            </a:avLst>
          </a:prstGeom>
          <a:solidFill>
            <a:srgbClr val="EFE7D8"/>
          </a:solidFill>
          <a:ln w="10160">
            <a:solidFill>
              <a:srgbClr val="D8C7A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9" name="Shape 17"/>
          <p:cNvSpPr/>
          <p:nvPr/>
        </p:nvSpPr>
        <p:spPr>
          <a:xfrm>
            <a:off x="6501384" y="2606040"/>
            <a:ext cx="566928" cy="566928"/>
          </a:xfrm>
          <a:prstGeom prst="ellipse">
            <a:avLst/>
          </a:prstGeom>
          <a:solidFill>
            <a:srgbClr val="365A76"/>
          </a:solidFill>
          <a:ln w="12700">
            <a:solidFill>
              <a:srgbClr val="365A7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84264" y="2761488"/>
            <a:ext cx="2011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</a:rPr>
              <a:t>3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519672" y="3291840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b="1" dirty="0">
                <a:solidFill>
                  <a:srgbClr val="26312C"/>
                </a:solidFill>
              </a:rPr>
              <a:t>Damage/Lock</a:t>
            </a:r>
            <a:endParaRPr lang="en-US" sz="1380" dirty="0"/>
          </a:p>
        </p:txBody>
      </p:sp>
      <p:sp>
        <p:nvSpPr>
          <p:cNvPr id="22" name="Text 20"/>
          <p:cNvSpPr/>
          <p:nvPr/>
        </p:nvSpPr>
        <p:spPr>
          <a:xfrm>
            <a:off x="6519672" y="3703320"/>
            <a:ext cx="2148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365A76"/>
                </a:solidFill>
              </a:rPr>
              <a:t>$680</a:t>
            </a:r>
            <a:endParaRPr lang="en-US" sz="2500" dirty="0"/>
          </a:p>
        </p:txBody>
      </p:sp>
      <p:sp>
        <p:nvSpPr>
          <p:cNvPr id="23" name="Text 21"/>
          <p:cNvSpPr/>
          <p:nvPr/>
        </p:nvSpPr>
        <p:spPr>
          <a:xfrm>
            <a:off x="6519672" y="416052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E6652"/>
                </a:solidFill>
              </a:rPr>
              <a:t>up to 2× standard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749808" y="4846320"/>
            <a:ext cx="9864404" cy="938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5E6652"/>
                </a:solidFill>
              </a:rPr>
              <a:t>Graphic assumes the proposed $340 standard deposit.</a:t>
            </a:r>
          </a:p>
          <a:p>
            <a:pPr marL="0" indent="0" algn="ctr">
              <a:buNone/>
            </a:pPr>
            <a:r>
              <a:rPr lang="en-US" sz="1600" i="1" dirty="0">
                <a:solidFill>
                  <a:srgbClr val="5E6652"/>
                </a:solidFill>
              </a:rPr>
              <a:t>Special deposits remain governed by Article 1.11 and account circumstances </a:t>
            </a:r>
          </a:p>
          <a:p>
            <a:pPr marL="0" indent="0" algn="ctr">
              <a:buNone/>
            </a:pPr>
            <a:r>
              <a:rPr lang="en-US" sz="1600" i="1" dirty="0">
                <a:solidFill>
                  <a:srgbClr val="5E6652"/>
                </a:solidFill>
              </a:rPr>
              <a:t>and bear a reasonable relationship to anticipated financial exposure.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713232" y="6144768"/>
            <a:ext cx="6583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i="1" dirty="0">
                <a:solidFill>
                  <a:srgbClr val="5E6652"/>
                </a:solidFill>
              </a:rPr>
              <a:t>Source: Proposed Rules &amp; Regulations Article 1.11, pp. 57-58.</a:t>
            </a:r>
            <a:endParaRPr lang="en-US" sz="660" dirty="0"/>
          </a:p>
        </p:txBody>
      </p:sp>
      <p:sp>
        <p:nvSpPr>
          <p:cNvPr id="32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50">
                <a:solidFill>
                  <a:srgbClr val="5E6652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A65E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ANALYSIS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21792" y="621792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631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Financial impact is limited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271016"/>
            <a:ext cx="2743200" cy="0"/>
          </a:xfrm>
          <a:prstGeom prst="line">
            <a:avLst/>
          </a:prstGeom>
          <a:noFill/>
          <a:ln w="254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13232" y="1353312"/>
            <a:ext cx="69037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920" b="1" dirty="0">
                <a:solidFill>
                  <a:srgbClr val="2F584B"/>
                </a:solidFill>
              </a:rPr>
              <a:t>Historical analysis estimates the proposed reduction would increase unsecured bad debt exposure by approximately $836 annually — about 2% of the District’s recent average annual bad debt experience.</a:t>
            </a:r>
            <a:endParaRPr lang="en-US" sz="1920" dirty="0"/>
          </a:p>
        </p:txBody>
      </p:sp>
      <p:sp>
        <p:nvSpPr>
          <p:cNvPr id="6" name="Shape 4"/>
          <p:cNvSpPr/>
          <p:nvPr/>
        </p:nvSpPr>
        <p:spPr>
          <a:xfrm>
            <a:off x="841248" y="2606040"/>
            <a:ext cx="1965960" cy="1207008"/>
          </a:xfrm>
          <a:prstGeom prst="roundRect">
            <a:avLst>
              <a:gd name="adj" fmla="val 6061"/>
            </a:avLst>
          </a:prstGeom>
          <a:solidFill>
            <a:srgbClr val="EFE7D8"/>
          </a:solidFill>
          <a:ln w="10160">
            <a:solidFill>
              <a:srgbClr val="D8C7A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78408" y="2834640"/>
            <a:ext cx="16916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A65E3C"/>
                </a:solidFill>
              </a:rPr>
              <a:t>$836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923544" y="3150108"/>
            <a:ext cx="18013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6312C"/>
                </a:solidFill>
              </a:rPr>
              <a:t>estimated annual increase in unsecured exposure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035808" y="2606040"/>
            <a:ext cx="1965960" cy="1207008"/>
          </a:xfrm>
          <a:prstGeom prst="roundRect">
            <a:avLst>
              <a:gd name="adj" fmla="val 6061"/>
            </a:avLst>
          </a:prstGeom>
          <a:solidFill>
            <a:srgbClr val="E5EBD9"/>
          </a:solidFill>
          <a:ln w="10160">
            <a:solidFill>
              <a:srgbClr val="D8C7A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172968" y="2834640"/>
            <a:ext cx="16916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2F584B"/>
                </a:solidFill>
              </a:rPr>
              <a:t>~2%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3200400" y="3086907"/>
            <a:ext cx="1691640" cy="79194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6312C"/>
                </a:solidFill>
              </a:rPr>
              <a:t>share of recent average annual bad debt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230368" y="2606040"/>
            <a:ext cx="1965960" cy="1207008"/>
          </a:xfrm>
          <a:prstGeom prst="roundRect">
            <a:avLst>
              <a:gd name="adj" fmla="val 6061"/>
            </a:avLst>
          </a:prstGeom>
          <a:solidFill>
            <a:srgbClr val="EFE7D8"/>
          </a:solidFill>
          <a:ln w="10160">
            <a:solidFill>
              <a:srgbClr val="D8C7A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367528" y="2834640"/>
            <a:ext cx="16916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A65E3C"/>
                </a:solidFill>
              </a:rPr>
              <a:t>$68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5394960" y="3086907"/>
            <a:ext cx="1664208" cy="70605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6312C"/>
                </a:solidFill>
              </a:rPr>
              <a:t>customer deposit reduction per standard account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60120" y="4562856"/>
            <a:ext cx="806734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6312C"/>
                </a:solidFill>
              </a:rPr>
              <a:t>Conclusion: The reduction is expected to improve customer affordability </a:t>
            </a:r>
          </a:p>
          <a:p>
            <a:pPr marL="0" indent="0" algn="ctr">
              <a:buNone/>
            </a:pPr>
            <a:r>
              <a:rPr lang="en-US" sz="1600" b="1" dirty="0">
                <a:solidFill>
                  <a:srgbClr val="26312C"/>
                </a:solidFill>
              </a:rPr>
              <a:t>while preserving meaningful risk mitigation.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713232" y="6144768"/>
            <a:ext cx="6583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i="1" dirty="0">
                <a:solidFill>
                  <a:srgbClr val="5E6652"/>
                </a:solidFill>
              </a:rPr>
              <a:t>Source: Agenda packet, Item 7D fiscal impact, p. 55.</a:t>
            </a:r>
            <a:endParaRPr lang="en-US" sz="6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50">
                <a:solidFill>
                  <a:srgbClr val="5E6652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A65E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 AND BAD DEBT TREND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21792" y="621792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631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Historical context: bad debt remains manageable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271016"/>
            <a:ext cx="2743200" cy="0"/>
          </a:xfrm>
          <a:prstGeom prst="line">
            <a:avLst/>
          </a:prstGeom>
          <a:noFill/>
          <a:ln w="254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13232" y="1389888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r>
              <a:rPr lang="en-US" sz="1850" b="1" dirty="0">
                <a:solidFill>
                  <a:srgbClr val="2F584B"/>
                </a:solidFill>
              </a:rPr>
              <a:t>The staff report compares A/R and bad debt and finds the proposed change would add a small amount of estimated exposure relative to recent experience.</a:t>
            </a:r>
            <a:endParaRPr lang="en-US" sz="1850" dirty="0"/>
          </a:p>
        </p:txBody>
      </p:sp>
      <p:sp>
        <p:nvSpPr>
          <p:cNvPr id="6" name="Shape 4"/>
          <p:cNvSpPr/>
          <p:nvPr/>
        </p:nvSpPr>
        <p:spPr>
          <a:xfrm>
            <a:off x="1316736" y="2276856"/>
            <a:ext cx="4160520" cy="2971800"/>
          </a:xfrm>
          <a:prstGeom prst="roundRect">
            <a:avLst>
              <a:gd name="adj" fmla="val 2462"/>
            </a:avLst>
          </a:prstGeom>
          <a:solidFill>
            <a:srgbClr val="FFFDF7"/>
          </a:solidFill>
          <a:ln w="10160">
            <a:solidFill>
              <a:srgbClr val="D8C7A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371600" y="233401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b="1" dirty="0">
                <a:solidFill>
                  <a:srgbClr val="26312C"/>
                </a:solidFill>
              </a:rPr>
              <a:t>Bad debt history</a:t>
            </a:r>
            <a:endParaRPr lang="en-US" sz="1380" dirty="0"/>
          </a:p>
        </p:txBody>
      </p:sp>
      <p:sp>
        <p:nvSpPr>
          <p:cNvPr id="8" name="Shape 6"/>
          <p:cNvSpPr/>
          <p:nvPr/>
        </p:nvSpPr>
        <p:spPr>
          <a:xfrm>
            <a:off x="1371600" y="4168140"/>
            <a:ext cx="475488" cy="586740"/>
          </a:xfrm>
          <a:prstGeom prst="rect">
            <a:avLst/>
          </a:prstGeom>
          <a:solidFill>
            <a:srgbClr val="879C80"/>
          </a:solidFill>
          <a:ln w="12700">
            <a:solidFill>
              <a:srgbClr val="879C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252728" y="482803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5E6652"/>
                </a:solidFill>
              </a:rPr>
              <a:t>18/19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207008" y="3957828"/>
            <a:ext cx="8229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" dirty="0">
                <a:solidFill>
                  <a:srgbClr val="26312C"/>
                </a:solidFill>
              </a:rPr>
              <a:t>$2200</a:t>
            </a:r>
            <a:endParaRPr lang="en-US" sz="720" dirty="0"/>
          </a:p>
        </p:txBody>
      </p:sp>
      <p:sp>
        <p:nvSpPr>
          <p:cNvPr id="11" name="Shape 9"/>
          <p:cNvSpPr/>
          <p:nvPr/>
        </p:nvSpPr>
        <p:spPr>
          <a:xfrm>
            <a:off x="1892808" y="4205745"/>
            <a:ext cx="475488" cy="549135"/>
          </a:xfrm>
          <a:prstGeom prst="rect">
            <a:avLst/>
          </a:prstGeom>
          <a:solidFill>
            <a:srgbClr val="879C80"/>
          </a:solidFill>
          <a:ln w="12700">
            <a:solidFill>
              <a:srgbClr val="879C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773936" y="482803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5E6652"/>
                </a:solidFill>
              </a:rPr>
              <a:t>19/20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1728216" y="3995433"/>
            <a:ext cx="8229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" dirty="0">
                <a:solidFill>
                  <a:srgbClr val="26312C"/>
                </a:solidFill>
              </a:rPr>
              <a:t>$2059</a:t>
            </a:r>
            <a:endParaRPr lang="en-US" sz="720" dirty="0"/>
          </a:p>
        </p:txBody>
      </p:sp>
      <p:sp>
        <p:nvSpPr>
          <p:cNvPr id="14" name="Shape 12"/>
          <p:cNvSpPr/>
          <p:nvPr/>
        </p:nvSpPr>
        <p:spPr>
          <a:xfrm>
            <a:off x="2414016" y="4403636"/>
            <a:ext cx="475488" cy="351244"/>
          </a:xfrm>
          <a:prstGeom prst="rect">
            <a:avLst/>
          </a:prstGeom>
          <a:solidFill>
            <a:srgbClr val="879C80"/>
          </a:solidFill>
          <a:ln w="12700">
            <a:solidFill>
              <a:srgbClr val="879C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2295144" y="482803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5E6652"/>
                </a:solidFill>
              </a:rPr>
              <a:t>20/21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2249424" y="4193324"/>
            <a:ext cx="8229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" dirty="0">
                <a:solidFill>
                  <a:srgbClr val="26312C"/>
                </a:solidFill>
              </a:rPr>
              <a:t>$1317</a:t>
            </a:r>
            <a:endParaRPr lang="en-US" sz="720" dirty="0"/>
          </a:p>
        </p:txBody>
      </p:sp>
      <p:sp>
        <p:nvSpPr>
          <p:cNvPr id="17" name="Shape 15"/>
          <p:cNvSpPr/>
          <p:nvPr/>
        </p:nvSpPr>
        <p:spPr>
          <a:xfrm>
            <a:off x="2935224" y="4382300"/>
            <a:ext cx="475488" cy="372580"/>
          </a:xfrm>
          <a:prstGeom prst="rect">
            <a:avLst/>
          </a:prstGeom>
          <a:solidFill>
            <a:srgbClr val="879C80"/>
          </a:solidFill>
          <a:ln w="12700">
            <a:solidFill>
              <a:srgbClr val="879C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2816352" y="482803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5E6652"/>
                </a:solidFill>
              </a:rPr>
              <a:t>21/22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2770632" y="4171988"/>
            <a:ext cx="8229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" dirty="0">
                <a:solidFill>
                  <a:srgbClr val="26312C"/>
                </a:solidFill>
              </a:rPr>
              <a:t>$1397</a:t>
            </a:r>
            <a:endParaRPr lang="en-US" sz="720" dirty="0"/>
          </a:p>
        </p:txBody>
      </p:sp>
      <p:sp>
        <p:nvSpPr>
          <p:cNvPr id="20" name="Shape 18"/>
          <p:cNvSpPr/>
          <p:nvPr/>
        </p:nvSpPr>
        <p:spPr>
          <a:xfrm>
            <a:off x="3456432" y="3835832"/>
            <a:ext cx="475488" cy="919048"/>
          </a:xfrm>
          <a:prstGeom prst="rect">
            <a:avLst/>
          </a:prstGeom>
          <a:solidFill>
            <a:srgbClr val="2F584B"/>
          </a:solidFill>
          <a:ln w="127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337560" y="482803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5E6652"/>
                </a:solidFill>
              </a:rPr>
              <a:t>22/23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3291840" y="3625520"/>
            <a:ext cx="8229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" dirty="0">
                <a:solidFill>
                  <a:srgbClr val="26312C"/>
                </a:solidFill>
              </a:rPr>
              <a:t>$3446</a:t>
            </a:r>
            <a:endParaRPr lang="en-US" sz="720" dirty="0"/>
          </a:p>
        </p:txBody>
      </p:sp>
      <p:sp>
        <p:nvSpPr>
          <p:cNvPr id="23" name="Shape 21"/>
          <p:cNvSpPr/>
          <p:nvPr/>
        </p:nvSpPr>
        <p:spPr>
          <a:xfrm>
            <a:off x="3977640" y="3643274"/>
            <a:ext cx="475488" cy="1111606"/>
          </a:xfrm>
          <a:prstGeom prst="rect">
            <a:avLst/>
          </a:prstGeom>
          <a:solidFill>
            <a:srgbClr val="2F584B"/>
          </a:solidFill>
          <a:ln w="127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3858768" y="482803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5E6652"/>
                </a:solidFill>
              </a:rPr>
              <a:t>23/24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3813048" y="3432962"/>
            <a:ext cx="8229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" dirty="0">
                <a:solidFill>
                  <a:srgbClr val="26312C"/>
                </a:solidFill>
              </a:rPr>
              <a:t>$4168</a:t>
            </a:r>
            <a:endParaRPr lang="en-US" sz="720" dirty="0"/>
          </a:p>
        </p:txBody>
      </p:sp>
      <p:sp>
        <p:nvSpPr>
          <p:cNvPr id="26" name="Shape 24"/>
          <p:cNvSpPr/>
          <p:nvPr/>
        </p:nvSpPr>
        <p:spPr>
          <a:xfrm>
            <a:off x="4498848" y="3533661"/>
            <a:ext cx="475488" cy="1221219"/>
          </a:xfrm>
          <a:prstGeom prst="rect">
            <a:avLst/>
          </a:prstGeom>
          <a:solidFill>
            <a:srgbClr val="A65E3C"/>
          </a:solidFill>
          <a:ln w="12700">
            <a:solidFill>
              <a:srgbClr val="A65E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379976" y="482803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5E6652"/>
                </a:solidFill>
              </a:rPr>
              <a:t>24/25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4334256" y="3323349"/>
            <a:ext cx="8229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" dirty="0">
                <a:solidFill>
                  <a:srgbClr val="26312C"/>
                </a:solidFill>
              </a:rPr>
              <a:t>$4579</a:t>
            </a:r>
            <a:endParaRPr lang="en-US" sz="720" dirty="0"/>
          </a:p>
        </p:txBody>
      </p:sp>
      <p:sp>
        <p:nvSpPr>
          <p:cNvPr id="29" name="Shape 27"/>
          <p:cNvSpPr/>
          <p:nvPr/>
        </p:nvSpPr>
        <p:spPr>
          <a:xfrm>
            <a:off x="5020056" y="3315500"/>
            <a:ext cx="475488" cy="1439380"/>
          </a:xfrm>
          <a:prstGeom prst="rect">
            <a:avLst/>
          </a:prstGeom>
          <a:solidFill>
            <a:srgbClr val="A65E3C"/>
          </a:solidFill>
          <a:ln w="12700">
            <a:solidFill>
              <a:srgbClr val="A65E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4901184" y="482803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5E6652"/>
                </a:solidFill>
              </a:rPr>
              <a:t>25/26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4855464" y="3105188"/>
            <a:ext cx="8229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" dirty="0">
                <a:solidFill>
                  <a:srgbClr val="26312C"/>
                </a:solidFill>
              </a:rPr>
              <a:t>$5397</a:t>
            </a:r>
            <a:endParaRPr lang="en-US" sz="720" dirty="0"/>
          </a:p>
        </p:txBody>
      </p:sp>
      <p:sp>
        <p:nvSpPr>
          <p:cNvPr id="32" name="Shape 30"/>
          <p:cNvSpPr/>
          <p:nvPr/>
        </p:nvSpPr>
        <p:spPr>
          <a:xfrm>
            <a:off x="1161288" y="4754880"/>
            <a:ext cx="3246120" cy="0"/>
          </a:xfrm>
          <a:prstGeom prst="line">
            <a:avLst/>
          </a:prstGeom>
          <a:noFill/>
          <a:ln w="12700">
            <a:solidFill>
              <a:srgbClr val="D0C7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5607065" y="2267636"/>
            <a:ext cx="2377440" cy="2971800"/>
          </a:xfrm>
          <a:prstGeom prst="roundRect">
            <a:avLst>
              <a:gd name="adj" fmla="val 3077"/>
            </a:avLst>
          </a:prstGeom>
          <a:solidFill>
            <a:srgbClr val="E5EBD9"/>
          </a:solidFill>
          <a:ln w="10160">
            <a:solidFill>
              <a:srgbClr val="D8C7A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34" name="Text 32"/>
          <p:cNvSpPr/>
          <p:nvPr/>
        </p:nvSpPr>
        <p:spPr>
          <a:xfrm>
            <a:off x="5532120" y="256032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20" b="1" dirty="0">
                <a:solidFill>
                  <a:srgbClr val="26312C"/>
                </a:solidFill>
              </a:rPr>
              <a:t>Modeled effect</a:t>
            </a:r>
            <a:endParaRPr lang="en-US" sz="1420" dirty="0"/>
          </a:p>
        </p:txBody>
      </p:sp>
      <p:sp>
        <p:nvSpPr>
          <p:cNvPr id="35" name="Shape 33"/>
          <p:cNvSpPr/>
          <p:nvPr/>
        </p:nvSpPr>
        <p:spPr>
          <a:xfrm>
            <a:off x="6400800" y="3154680"/>
            <a:ext cx="0" cy="1261872"/>
          </a:xfrm>
          <a:prstGeom prst="line">
            <a:avLst/>
          </a:prstGeom>
          <a:noFill/>
          <a:ln w="635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6400800" y="3154680"/>
            <a:ext cx="0" cy="73152"/>
          </a:xfrm>
          <a:prstGeom prst="line">
            <a:avLst/>
          </a:prstGeom>
          <a:noFill/>
          <a:ln w="63500">
            <a:solidFill>
              <a:srgbClr val="A65E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6291072" y="3393632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F584B"/>
                </a:solidFill>
              </a:rPr>
              <a:t>~2%</a:t>
            </a:r>
            <a:endParaRPr lang="en-US" sz="2400" dirty="0"/>
          </a:p>
        </p:txBody>
      </p:sp>
      <p:sp>
        <p:nvSpPr>
          <p:cNvPr id="38" name="Text 36"/>
          <p:cNvSpPr/>
          <p:nvPr/>
        </p:nvSpPr>
        <p:spPr>
          <a:xfrm>
            <a:off x="5550407" y="4632644"/>
            <a:ext cx="2084831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6312C"/>
                </a:solidFill>
              </a:rPr>
              <a:t>of recent average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26312C"/>
                </a:solidFill>
              </a:rPr>
              <a:t>annual bad debt</a:t>
            </a:r>
            <a:endParaRPr lang="en-US" sz="1600" dirty="0"/>
          </a:p>
        </p:txBody>
      </p:sp>
      <p:sp>
        <p:nvSpPr>
          <p:cNvPr id="40" name="Text 37"/>
          <p:cNvSpPr/>
          <p:nvPr/>
        </p:nvSpPr>
        <p:spPr>
          <a:xfrm>
            <a:off x="713232" y="6144768"/>
            <a:ext cx="6583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i="1" dirty="0">
                <a:solidFill>
                  <a:srgbClr val="5E6652"/>
                </a:solidFill>
              </a:rPr>
              <a:t>Source: Agenda packet, A/R and bad debt history table and analysis, pp. 53-55.</a:t>
            </a:r>
            <a:endParaRPr lang="en-US" sz="660" dirty="0"/>
          </a:p>
        </p:txBody>
      </p:sp>
      <p:sp>
        <p:nvSpPr>
          <p:cNvPr id="41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50">
                <a:solidFill>
                  <a:srgbClr val="5E6652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A65E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RULES &amp; REGULATIONS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21792" y="621792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631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Article 1.11 clarifies the customer path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271016"/>
            <a:ext cx="2743200" cy="0"/>
          </a:xfrm>
          <a:prstGeom prst="line">
            <a:avLst/>
          </a:prstGeom>
          <a:noFill/>
          <a:ln w="254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13232" y="1371600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2F584B"/>
                </a:solidFill>
              </a:rPr>
              <a:t>The proposed amendment keeps deposits as a payment-security tool and clarifies standard deposits, refunds, reinstatement, damage/lock, and continuous-service deposits.</a:t>
            </a:r>
            <a:endParaRPr lang="en-US" sz="1850" dirty="0"/>
          </a:p>
        </p:txBody>
      </p:sp>
      <p:sp>
        <p:nvSpPr>
          <p:cNvPr id="6" name="Shape 4"/>
          <p:cNvSpPr/>
          <p:nvPr/>
        </p:nvSpPr>
        <p:spPr>
          <a:xfrm>
            <a:off x="868680" y="2743200"/>
            <a:ext cx="658368" cy="658368"/>
          </a:xfrm>
          <a:prstGeom prst="ellipse">
            <a:avLst/>
          </a:prstGeom>
          <a:solidFill>
            <a:srgbClr val="2F584B"/>
          </a:solidFill>
          <a:ln w="127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97280" y="2926080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1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94360" y="3566160"/>
            <a:ext cx="1234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6312C"/>
                </a:solidFill>
              </a:rPr>
              <a:t>Apply</a:t>
            </a:r>
            <a:endParaRPr lang="en-US" sz="1260" dirty="0"/>
          </a:p>
        </p:txBody>
      </p:sp>
      <p:sp>
        <p:nvSpPr>
          <p:cNvPr id="9" name="Text 7"/>
          <p:cNvSpPr/>
          <p:nvPr/>
        </p:nvSpPr>
        <p:spPr>
          <a:xfrm>
            <a:off x="365760" y="3785617"/>
            <a:ext cx="1772324" cy="62864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5E6652"/>
                </a:solidFill>
              </a:rPr>
              <a:t>deposit </a:t>
            </a:r>
          </a:p>
          <a:p>
            <a:pPr marL="0" indent="0" algn="ctr">
              <a:buNone/>
            </a:pPr>
            <a:r>
              <a:rPr lang="en-US" sz="1600" dirty="0">
                <a:solidFill>
                  <a:srgbClr val="5E6652"/>
                </a:solidFill>
              </a:rPr>
              <a:t>before service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1636776" y="3072384"/>
            <a:ext cx="960120" cy="0"/>
          </a:xfrm>
          <a:prstGeom prst="line">
            <a:avLst/>
          </a:prstGeom>
          <a:noFill/>
          <a:ln w="25400">
            <a:solidFill>
              <a:srgbClr val="D8C7A6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834640" y="2743200"/>
            <a:ext cx="658368" cy="658368"/>
          </a:xfrm>
          <a:prstGeom prst="ellipse">
            <a:avLst/>
          </a:prstGeom>
          <a:solidFill>
            <a:srgbClr val="2F584B"/>
          </a:solidFill>
          <a:ln w="127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063240" y="2926080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2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2560320" y="3566160"/>
            <a:ext cx="1234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6312C"/>
                </a:solidFill>
              </a:rPr>
              <a:t>Good history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331720" y="3810757"/>
            <a:ext cx="16916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5E6652"/>
                </a:solidFill>
              </a:rPr>
              <a:t>24 months; no &gt;2 late payments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02736" y="3072384"/>
            <a:ext cx="960120" cy="0"/>
          </a:xfrm>
          <a:prstGeom prst="line">
            <a:avLst/>
          </a:prstGeom>
          <a:noFill/>
          <a:ln w="25400">
            <a:solidFill>
              <a:srgbClr val="D8C7A6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800600" y="2743200"/>
            <a:ext cx="658368" cy="658368"/>
          </a:xfrm>
          <a:prstGeom prst="ellipse">
            <a:avLst/>
          </a:prstGeom>
          <a:solidFill>
            <a:srgbClr val="A65E3C"/>
          </a:solidFill>
          <a:ln w="12700">
            <a:solidFill>
              <a:srgbClr val="A65E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029200" y="2926080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3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526280" y="3566160"/>
            <a:ext cx="1234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6312C"/>
                </a:solidFill>
              </a:rPr>
              <a:t>Refund</a:t>
            </a:r>
            <a:endParaRPr lang="en-US" sz="1260" dirty="0"/>
          </a:p>
        </p:txBody>
      </p:sp>
      <p:sp>
        <p:nvSpPr>
          <p:cNvPr id="19" name="Text 17"/>
          <p:cNvSpPr/>
          <p:nvPr/>
        </p:nvSpPr>
        <p:spPr>
          <a:xfrm>
            <a:off x="4216996" y="3849625"/>
            <a:ext cx="1990165" cy="4731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5E6652"/>
                </a:solidFill>
              </a:rPr>
              <a:t>credit or check to customer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568696" y="3072384"/>
            <a:ext cx="960120" cy="0"/>
          </a:xfrm>
          <a:prstGeom prst="line">
            <a:avLst/>
          </a:prstGeom>
          <a:noFill/>
          <a:ln w="25400">
            <a:solidFill>
              <a:srgbClr val="D8C7A6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6766560" y="2743200"/>
            <a:ext cx="658368" cy="658368"/>
          </a:xfrm>
          <a:prstGeom prst="ellipse">
            <a:avLst/>
          </a:prstGeom>
          <a:solidFill>
            <a:srgbClr val="2F584B"/>
          </a:solidFill>
          <a:ln w="127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995160" y="2926080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4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6358128" y="3566160"/>
            <a:ext cx="1463040" cy="2011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6312C"/>
                </a:solidFill>
              </a:rPr>
              <a:t>Special cases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095999" y="3785616"/>
            <a:ext cx="1990165" cy="46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5E6652"/>
                </a:solidFill>
              </a:rPr>
              <a:t>reinstatement / damage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1005840" y="4780025"/>
            <a:ext cx="6309360" cy="512065"/>
          </a:xfrm>
          <a:prstGeom prst="roundRect">
            <a:avLst>
              <a:gd name="adj" fmla="val 23529"/>
            </a:avLst>
          </a:prstGeom>
          <a:solidFill>
            <a:srgbClr val="2F584B"/>
          </a:solidFill>
          <a:ln w="12700">
            <a:solidFill>
              <a:srgbClr val="2F5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1078992" y="4928616"/>
            <a:ext cx="6117336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Revised Article 1.11 = clearer operating rules</a:t>
            </a:r>
          </a:p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+ administrative consistency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713232" y="6144768"/>
            <a:ext cx="6583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i="1" dirty="0">
                <a:solidFill>
                  <a:srgbClr val="5E6652"/>
                </a:solidFill>
              </a:rPr>
              <a:t>Source: Proposed Rules &amp; Regulations Article 1.11, pp. 57-58.</a:t>
            </a:r>
            <a:endParaRPr lang="en-US" sz="660" dirty="0"/>
          </a:p>
        </p:txBody>
      </p:sp>
      <p:sp>
        <p:nvSpPr>
          <p:cNvPr id="29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50">
                <a:solidFill>
                  <a:srgbClr val="5E6652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1421</Words>
  <Application>Microsoft Office PowerPoint</Application>
  <PresentationFormat>Widescreen</PresentationFormat>
  <Paragraphs>191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Joshua Basin Water District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JBWD Guarantee Deposit Requirements - Enhanced Graphics</dc:title>
  <dc:subject>JBWD Guarantee Deposit Requirements - Enhanced Graphics</dc:subject>
  <dc:creator>OpenAI</dc:creator>
  <cp:lastModifiedBy>Anne Roman</cp:lastModifiedBy>
  <cp:revision>11</cp:revision>
  <dcterms:created xsi:type="dcterms:W3CDTF">2026-08-17T16:51:58Z</dcterms:created>
  <dcterms:modified xsi:type="dcterms:W3CDTF">2026-08-31T15:39:51Z</dcterms:modified>
</cp:coreProperties>
</file>